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7"/>
  </p:notesMasterIdLst>
  <p:sldIdLst>
    <p:sldId id="1031" r:id="rId2"/>
    <p:sldId id="1915" r:id="rId3"/>
    <p:sldId id="1232" r:id="rId4"/>
    <p:sldId id="1036" r:id="rId5"/>
    <p:sldId id="1227" r:id="rId6"/>
    <p:sldId id="1880" r:id="rId7"/>
    <p:sldId id="1881" r:id="rId8"/>
    <p:sldId id="1882" r:id="rId9"/>
    <p:sldId id="1883" r:id="rId10"/>
    <p:sldId id="1884" r:id="rId11"/>
    <p:sldId id="1885" r:id="rId12"/>
    <p:sldId id="1891" r:id="rId13"/>
    <p:sldId id="1892" r:id="rId14"/>
    <p:sldId id="1893" r:id="rId15"/>
    <p:sldId id="1894" r:id="rId16"/>
    <p:sldId id="1889" r:id="rId17"/>
    <p:sldId id="1890" r:id="rId18"/>
    <p:sldId id="1886" r:id="rId19"/>
    <p:sldId id="1908" r:id="rId20"/>
    <p:sldId id="1542" r:id="rId21"/>
    <p:sldId id="1543" r:id="rId22"/>
    <p:sldId id="1544" r:id="rId23"/>
    <p:sldId id="1895" r:id="rId24"/>
    <p:sldId id="1906" r:id="rId25"/>
    <p:sldId id="1907" r:id="rId26"/>
    <p:sldId id="1909" r:id="rId27"/>
    <p:sldId id="1910" r:id="rId28"/>
    <p:sldId id="1566" r:id="rId29"/>
    <p:sldId id="1911" r:id="rId30"/>
    <p:sldId id="1912" r:id="rId31"/>
    <p:sldId id="1922" r:id="rId32"/>
    <p:sldId id="1921" r:id="rId33"/>
    <p:sldId id="1913" r:id="rId34"/>
    <p:sldId id="1916" r:id="rId35"/>
    <p:sldId id="1923" r:id="rId36"/>
    <p:sldId id="1924" r:id="rId37"/>
    <p:sldId id="1917" r:id="rId38"/>
    <p:sldId id="1918" r:id="rId39"/>
    <p:sldId id="1919" r:id="rId40"/>
    <p:sldId id="1925" r:id="rId41"/>
    <p:sldId id="1920" r:id="rId42"/>
    <p:sldId id="1926" r:id="rId43"/>
    <p:sldId id="1928" r:id="rId44"/>
    <p:sldId id="1930" r:id="rId45"/>
    <p:sldId id="1933" r:id="rId46"/>
    <p:sldId id="1927" r:id="rId47"/>
    <p:sldId id="1929" r:id="rId48"/>
    <p:sldId id="1931" r:id="rId49"/>
    <p:sldId id="1934" r:id="rId50"/>
    <p:sldId id="1935" r:id="rId51"/>
    <p:sldId id="1932" r:id="rId52"/>
    <p:sldId id="1936" r:id="rId53"/>
    <p:sldId id="1937" r:id="rId54"/>
    <p:sldId id="1938" r:id="rId55"/>
    <p:sldId id="1939" r:id="rId56"/>
    <p:sldId id="1944" r:id="rId57"/>
    <p:sldId id="1951" r:id="rId58"/>
    <p:sldId id="1946" r:id="rId59"/>
    <p:sldId id="1952" r:id="rId60"/>
    <p:sldId id="1953" r:id="rId61"/>
    <p:sldId id="1945" r:id="rId62"/>
    <p:sldId id="1954" r:id="rId63"/>
    <p:sldId id="1956" r:id="rId64"/>
    <p:sldId id="1955" r:id="rId65"/>
    <p:sldId id="1957" r:id="rId66"/>
    <p:sldId id="1958" r:id="rId67"/>
    <p:sldId id="1947" r:id="rId68"/>
    <p:sldId id="1948" r:id="rId69"/>
    <p:sldId id="1949" r:id="rId70"/>
    <p:sldId id="1950" r:id="rId71"/>
    <p:sldId id="1940" r:id="rId72"/>
    <p:sldId id="1959" r:id="rId73"/>
    <p:sldId id="1960" r:id="rId74"/>
    <p:sldId id="1941" r:id="rId75"/>
    <p:sldId id="1961" r:id="rId76"/>
    <p:sldId id="1943" r:id="rId77"/>
    <p:sldId id="1942" r:id="rId78"/>
    <p:sldId id="1962" r:id="rId79"/>
    <p:sldId id="1896" r:id="rId80"/>
    <p:sldId id="1963" r:id="rId81"/>
    <p:sldId id="1900" r:id="rId82"/>
    <p:sldId id="1901" r:id="rId83"/>
    <p:sldId id="1898" r:id="rId84"/>
    <p:sldId id="1902" r:id="rId85"/>
    <p:sldId id="1903" r:id="rId86"/>
    <p:sldId id="1796" r:id="rId87"/>
    <p:sldId id="1964" r:id="rId88"/>
    <p:sldId id="1965" r:id="rId89"/>
    <p:sldId id="1966" r:id="rId90"/>
    <p:sldId id="1967" r:id="rId91"/>
    <p:sldId id="1968" r:id="rId92"/>
    <p:sldId id="1969" r:id="rId93"/>
    <p:sldId id="2000" r:id="rId94"/>
    <p:sldId id="1970" r:id="rId95"/>
    <p:sldId id="1971" r:id="rId96"/>
    <p:sldId id="1972" r:id="rId97"/>
    <p:sldId id="1973" r:id="rId98"/>
    <p:sldId id="1974" r:id="rId99"/>
    <p:sldId id="1975" r:id="rId100"/>
    <p:sldId id="1976" r:id="rId101"/>
    <p:sldId id="1977" r:id="rId102"/>
    <p:sldId id="1978" r:id="rId103"/>
    <p:sldId id="1979" r:id="rId104"/>
    <p:sldId id="1980" r:id="rId105"/>
    <p:sldId id="1981" r:id="rId106"/>
    <p:sldId id="1982" r:id="rId107"/>
    <p:sldId id="1983" r:id="rId108"/>
    <p:sldId id="2001" r:id="rId109"/>
    <p:sldId id="1985" r:id="rId110"/>
    <p:sldId id="2002" r:id="rId111"/>
    <p:sldId id="1987" r:id="rId112"/>
    <p:sldId id="1988" r:id="rId113"/>
    <p:sldId id="1989" r:id="rId114"/>
    <p:sldId id="1990" r:id="rId115"/>
    <p:sldId id="1991" r:id="rId116"/>
    <p:sldId id="1992" r:id="rId117"/>
    <p:sldId id="1993" r:id="rId118"/>
    <p:sldId id="1994" r:id="rId119"/>
    <p:sldId id="1995" r:id="rId120"/>
    <p:sldId id="1996" r:id="rId121"/>
    <p:sldId id="1997" r:id="rId122"/>
    <p:sldId id="1999" r:id="rId123"/>
    <p:sldId id="1199" r:id="rId124"/>
    <p:sldId id="1228" r:id="rId125"/>
    <p:sldId id="1914" r:id="rId126"/>
  </p:sldIdLst>
  <p:sldSz cx="12192000" cy="6858000"/>
  <p:notesSz cx="6858000" cy="9144000"/>
  <p:embeddedFontLst>
    <p:embeddedFont>
      <p:font typeface="Calibri" panose="020F0502020204030204" pitchFamily="34" charset="0"/>
      <p:regular r:id="rId128"/>
      <p:bold r:id="rId129"/>
      <p:italic r:id="rId130"/>
      <p:boldItalic r:id="rId131"/>
    </p:embeddedFont>
    <p:embeddedFont>
      <p:font typeface="Cambria Math" panose="02040503050406030204" pitchFamily="18" charset="0"/>
      <p:regular r:id="rId132"/>
    </p:embeddedFont>
    <p:embeddedFont>
      <p:font typeface="Libre Franklin" pitchFamily="2" charset="0"/>
      <p:regular r:id="rId133"/>
      <p:bold r:id="rId134"/>
      <p:italic r:id="rId135"/>
      <p:boldItalic r:id="rId136"/>
    </p:embeddedFont>
    <p:embeddedFont>
      <p:font typeface="Microsoft Sans Serif" panose="020B0604020202020204" pitchFamily="34" charset="0"/>
      <p:regular r:id="rId137"/>
    </p:embeddedFont>
    <p:embeddedFont>
      <p:font typeface="Noto Sans Symbols" panose="020B0604020202020204" charset="0"/>
      <p:regular r:id="rId138"/>
      <p:bold r:id="rId139"/>
      <p:italic r:id="rId140"/>
      <p:boldItalic r:id="rId1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0" roundtripDataSignature="AMtx7miW9Woo3fcGF6jBp+O7oEAbnb4p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 saada" initials="" lastIdx="19" clrIdx="0"/>
  <p:cmAuthor id="2" name="Alessandra Capurro" initials=""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17" autoAdjust="0"/>
    <p:restoredTop sz="94249" autoAdjust="0"/>
  </p:normalViewPr>
  <p:slideViewPr>
    <p:cSldViewPr snapToGrid="0">
      <p:cViewPr varScale="1">
        <p:scale>
          <a:sx n="58" d="100"/>
          <a:sy n="58" d="100"/>
        </p:scale>
        <p:origin x="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6.fntdata"/><Relationship Id="rId138"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1.fntdata"/><Relationship Id="rId330" Type="http://customschemas.google.com/relationships/presentationmetadata" Target="metadata"/><Relationship Id="rId335"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7.fntdata"/><Relationship Id="rId139" Type="http://schemas.openxmlformats.org/officeDocument/2006/relationships/font" Target="fonts/font12.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2.fntdata"/><Relationship Id="rId13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5.fntdata"/><Relationship Id="rId140" Type="http://schemas.openxmlformats.org/officeDocument/2006/relationships/font" Target="fonts/font13.fntdata"/><Relationship Id="rId33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3.fntdata"/><Relationship Id="rId135" Type="http://schemas.openxmlformats.org/officeDocument/2006/relationships/font" Target="fonts/font8.fntdata"/><Relationship Id="rId33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4.fntdata"/><Relationship Id="rId332"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4.fntdata"/><Relationship Id="rId136"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33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H"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p:cSld name="Diapositive de titre">
    <p:spTree>
      <p:nvGrpSpPr>
        <p:cNvPr id="1" name="Shape 16"/>
        <p:cNvGrpSpPr/>
        <p:nvPr/>
      </p:nvGrpSpPr>
      <p:grpSpPr>
        <a:xfrm>
          <a:off x="0" y="0"/>
          <a:ext cx="0" cy="0"/>
          <a:chOff x="0" y="0"/>
          <a:chExt cx="0" cy="0"/>
        </a:xfrm>
      </p:grpSpPr>
      <p:pic>
        <p:nvPicPr>
          <p:cNvPr id="17" name="Google Shape;17;p36"/>
          <p:cNvPicPr preferRelativeResize="0"/>
          <p:nvPr/>
        </p:nvPicPr>
        <p:blipFill rotWithShape="1">
          <a:blip r:embed="rId2">
            <a:alphaModFix/>
          </a:blip>
          <a:srcRect l="5597" r="5597"/>
          <a:stretch/>
        </p:blipFill>
        <p:spPr>
          <a:xfrm>
            <a:off x="1775885" y="0"/>
            <a:ext cx="10416116" cy="6597651"/>
          </a:xfrm>
          <a:prstGeom prst="rect">
            <a:avLst/>
          </a:prstGeom>
          <a:noFill/>
          <a:ln>
            <a:noFill/>
          </a:ln>
        </p:spPr>
      </p:pic>
      <p:sp>
        <p:nvSpPr>
          <p:cNvPr id="18" name="Google Shape;18;p36"/>
          <p:cNvSpPr>
            <a:spLocks noGrp="1"/>
          </p:cNvSpPr>
          <p:nvPr>
            <p:ph type="pic" idx="2"/>
          </p:nvPr>
        </p:nvSpPr>
        <p:spPr>
          <a:xfrm>
            <a:off x="1775885" y="0"/>
            <a:ext cx="10416116" cy="6597651"/>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6"/>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36"/>
          <p:cNvPicPr preferRelativeResize="0"/>
          <p:nvPr/>
        </p:nvPicPr>
        <p:blipFill rotWithShape="1">
          <a:blip r:embed="rId3">
            <a:alphaModFix/>
          </a:blip>
          <a:srcRect/>
          <a:stretch/>
        </p:blipFill>
        <p:spPr>
          <a:xfrm>
            <a:off x="110197" y="107045"/>
            <a:ext cx="1567068" cy="678207"/>
          </a:xfrm>
          <a:prstGeom prst="rect">
            <a:avLst/>
          </a:prstGeom>
          <a:noFill/>
          <a:ln>
            <a:noFill/>
          </a:ln>
        </p:spPr>
      </p:pic>
      <p:sp>
        <p:nvSpPr>
          <p:cNvPr id="22" name="Google Shape;22;p36"/>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6"/>
          <p:cNvPicPr preferRelativeResize="0"/>
          <p:nvPr/>
        </p:nvPicPr>
        <p:blipFill rotWithShape="1">
          <a:blip r:embed="rId4">
            <a:alphaModFix/>
          </a:blip>
          <a:srcRect/>
          <a:stretch/>
        </p:blipFill>
        <p:spPr>
          <a:xfrm>
            <a:off x="174675" y="6390510"/>
            <a:ext cx="770371" cy="321145"/>
          </a:xfrm>
          <a:prstGeom prst="rect">
            <a:avLst/>
          </a:prstGeom>
          <a:noFill/>
          <a:ln>
            <a:noFill/>
          </a:ln>
        </p:spPr>
      </p:pic>
      <p:sp>
        <p:nvSpPr>
          <p:cNvPr id="2" name="hlSlideMaster.Diapositive de titreHeader" descr=".">
            <a:extLst>
              <a:ext uri="{FF2B5EF4-FFF2-40B4-BE49-F238E27FC236}">
                <a16:creationId xmlns:a16="http://schemas.microsoft.com/office/drawing/2014/main" id="{3F5709BE-2107-4F73-AF34-2B49C2D5BED6}"/>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Diapositive de titreFooter" descr=".">
            <a:extLst>
              <a:ext uri="{FF2B5EF4-FFF2-40B4-BE49-F238E27FC236}">
                <a16:creationId xmlns:a16="http://schemas.microsoft.com/office/drawing/2014/main" id="{4B219294-1AE2-4B89-A65B-8C63B88A8BEF}"/>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4"/>
        <p:cNvGrpSpPr/>
        <p:nvPr/>
      </p:nvGrpSpPr>
      <p:grpSpPr>
        <a:xfrm>
          <a:off x="0" y="0"/>
          <a:ext cx="0" cy="0"/>
          <a:chOff x="0" y="0"/>
          <a:chExt cx="0" cy="0"/>
        </a:xfrm>
      </p:grpSpPr>
      <p:sp>
        <p:nvSpPr>
          <p:cNvPr id="25" name="Google Shape;25;p42"/>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2"/>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42"/>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et contenuHeader" descr=".">
            <a:extLst>
              <a:ext uri="{FF2B5EF4-FFF2-40B4-BE49-F238E27FC236}">
                <a16:creationId xmlns:a16="http://schemas.microsoft.com/office/drawing/2014/main" id="{1E03F362-4031-4F1D-91FF-8170E34C0587}"/>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et contenuFooter" descr=".">
            <a:extLst>
              <a:ext uri="{FF2B5EF4-FFF2-40B4-BE49-F238E27FC236}">
                <a16:creationId xmlns:a16="http://schemas.microsoft.com/office/drawing/2014/main" id="{7DFCA36A-795E-4CBB-A938-EF85DBEEADBA}"/>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Diapositive de titre">
  <p:cSld name="1_Diapositive de titre">
    <p:spTree>
      <p:nvGrpSpPr>
        <p:cNvPr id="1" name="Shape 43"/>
        <p:cNvGrpSpPr/>
        <p:nvPr/>
      </p:nvGrpSpPr>
      <p:grpSpPr>
        <a:xfrm>
          <a:off x="0" y="0"/>
          <a:ext cx="0" cy="0"/>
          <a:chOff x="0" y="0"/>
          <a:chExt cx="0" cy="0"/>
        </a:xfrm>
      </p:grpSpPr>
      <p:sp>
        <p:nvSpPr>
          <p:cNvPr id="44" name="Google Shape;44;p49"/>
          <p:cNvSpPr>
            <a:spLocks noGrp="1"/>
          </p:cNvSpPr>
          <p:nvPr>
            <p:ph type="pic" idx="2"/>
          </p:nvPr>
        </p:nvSpPr>
        <p:spPr>
          <a:xfrm>
            <a:off x="1775885" y="613251"/>
            <a:ext cx="10416116" cy="6244749"/>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49"/>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49"/>
          <p:cNvPicPr preferRelativeResize="0"/>
          <p:nvPr/>
        </p:nvPicPr>
        <p:blipFill rotWithShape="1">
          <a:blip r:embed="rId2">
            <a:alphaModFix/>
          </a:blip>
          <a:srcRect/>
          <a:stretch/>
        </p:blipFill>
        <p:spPr>
          <a:xfrm>
            <a:off x="110197" y="107045"/>
            <a:ext cx="1567068" cy="678207"/>
          </a:xfrm>
          <a:prstGeom prst="rect">
            <a:avLst/>
          </a:prstGeom>
          <a:noFill/>
          <a:ln>
            <a:noFill/>
          </a:ln>
        </p:spPr>
      </p:pic>
      <p:sp>
        <p:nvSpPr>
          <p:cNvPr id="48" name="Google Shape;48;p49"/>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49"/>
          <p:cNvPicPr preferRelativeResize="0"/>
          <p:nvPr/>
        </p:nvPicPr>
        <p:blipFill rotWithShape="1">
          <a:blip r:embed="rId3">
            <a:alphaModFix/>
          </a:blip>
          <a:srcRect/>
          <a:stretch/>
        </p:blipFill>
        <p:spPr>
          <a:xfrm>
            <a:off x="174675" y="6390510"/>
            <a:ext cx="770371" cy="321145"/>
          </a:xfrm>
          <a:prstGeom prst="rect">
            <a:avLst/>
          </a:prstGeom>
          <a:noFill/>
          <a:ln>
            <a:noFill/>
          </a:ln>
        </p:spPr>
      </p:pic>
      <p:sp>
        <p:nvSpPr>
          <p:cNvPr id="2" name="hlSlideMaster.1_Diapositive de titreHeader" descr=".">
            <a:extLst>
              <a:ext uri="{FF2B5EF4-FFF2-40B4-BE49-F238E27FC236}">
                <a16:creationId xmlns:a16="http://schemas.microsoft.com/office/drawing/2014/main" id="{2A80964E-047E-4DEF-A1E2-36000280BB5D}"/>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1_Diapositive de titreFooter" descr=".">
            <a:extLst>
              <a:ext uri="{FF2B5EF4-FFF2-40B4-BE49-F238E27FC236}">
                <a16:creationId xmlns:a16="http://schemas.microsoft.com/office/drawing/2014/main" id="{1CED6516-78AB-4A0E-BF08-05696DBDFC31}"/>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50"/>
        <p:cNvGrpSpPr/>
        <p:nvPr/>
      </p:nvGrpSpPr>
      <p:grpSpPr>
        <a:xfrm>
          <a:off x="0" y="0"/>
          <a:ext cx="0" cy="0"/>
          <a:chOff x="0" y="0"/>
          <a:chExt cx="0" cy="0"/>
        </a:xfrm>
      </p:grpSpPr>
      <p:sp>
        <p:nvSpPr>
          <p:cNvPr id="51" name="Google Shape;51;p50"/>
          <p:cNvSpPr/>
          <p:nvPr/>
        </p:nvSpPr>
        <p:spPr>
          <a:xfrm>
            <a:off x="609600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 name="Google Shape;52;p50"/>
          <p:cNvSpPr txBox="1">
            <a:spLocks noGrp="1"/>
          </p:cNvSpPr>
          <p:nvPr>
            <p:ph type="title"/>
          </p:nvPr>
        </p:nvSpPr>
        <p:spPr>
          <a:xfrm>
            <a:off x="6096000" y="1037168"/>
            <a:ext cx="5411893" cy="2391833"/>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4267"/>
              <a:buFont typeface="Libre Franklin"/>
              <a:buNone/>
              <a:defRPr sz="4267">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body" idx="1"/>
          </p:nvPr>
        </p:nvSpPr>
        <p:spPr>
          <a:xfrm>
            <a:off x="6096000" y="3429000"/>
            <a:ext cx="5411893" cy="2875344"/>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1000"/>
              </a:spcBef>
              <a:spcAft>
                <a:spcPts val="0"/>
              </a:spcAft>
              <a:buSzPts val="216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918F8F"/>
                </a:solidFill>
              </a:defRPr>
            </a:lvl2pPr>
            <a:lvl3pPr marL="1371600" lvl="2" indent="-228600" algn="l">
              <a:lnSpc>
                <a:spcPct val="90000"/>
              </a:lnSpc>
              <a:spcBef>
                <a:spcPts val="500"/>
              </a:spcBef>
              <a:spcAft>
                <a:spcPts val="0"/>
              </a:spcAft>
              <a:buClr>
                <a:srgbClr val="918F8F"/>
              </a:buClr>
              <a:buSzPts val="1620"/>
              <a:buNone/>
              <a:defRPr sz="1800">
                <a:solidFill>
                  <a:srgbClr val="918F8F"/>
                </a:solidFill>
              </a:defRPr>
            </a:lvl3pPr>
            <a:lvl4pPr marL="1828800" lvl="3" indent="-228600" algn="l">
              <a:lnSpc>
                <a:spcPct val="90000"/>
              </a:lnSpc>
              <a:spcBef>
                <a:spcPts val="500"/>
              </a:spcBef>
              <a:spcAft>
                <a:spcPts val="0"/>
              </a:spcAft>
              <a:buClr>
                <a:srgbClr val="918F8F"/>
              </a:buClr>
              <a:buSzPts val="1600"/>
              <a:buNone/>
              <a:defRPr sz="1600">
                <a:solidFill>
                  <a:srgbClr val="918F8F"/>
                </a:solidFill>
              </a:defRPr>
            </a:lvl4pPr>
            <a:lvl5pPr marL="2286000" lvl="4" indent="-228600" algn="l">
              <a:lnSpc>
                <a:spcPct val="90000"/>
              </a:lnSpc>
              <a:spcBef>
                <a:spcPts val="500"/>
              </a:spcBef>
              <a:spcAft>
                <a:spcPts val="0"/>
              </a:spcAft>
              <a:buClr>
                <a:srgbClr val="918F8F"/>
              </a:buClr>
              <a:buSzPts val="1600"/>
              <a:buNone/>
              <a:defRPr sz="1600">
                <a:solidFill>
                  <a:srgbClr val="918F8F"/>
                </a:solidFill>
              </a:defRPr>
            </a:lvl5pPr>
            <a:lvl6pPr marL="2743200" lvl="5" indent="-228600" algn="l">
              <a:lnSpc>
                <a:spcPct val="90000"/>
              </a:lnSpc>
              <a:spcBef>
                <a:spcPts val="500"/>
              </a:spcBef>
              <a:spcAft>
                <a:spcPts val="0"/>
              </a:spcAft>
              <a:buClr>
                <a:srgbClr val="918F8F"/>
              </a:buClr>
              <a:buSzPts val="1600"/>
              <a:buNone/>
              <a:defRPr sz="1600">
                <a:solidFill>
                  <a:srgbClr val="918F8F"/>
                </a:solidFill>
              </a:defRPr>
            </a:lvl6pPr>
            <a:lvl7pPr marL="3200400" lvl="6" indent="-228600" algn="l">
              <a:lnSpc>
                <a:spcPct val="90000"/>
              </a:lnSpc>
              <a:spcBef>
                <a:spcPts val="500"/>
              </a:spcBef>
              <a:spcAft>
                <a:spcPts val="0"/>
              </a:spcAft>
              <a:buClr>
                <a:srgbClr val="918F8F"/>
              </a:buClr>
              <a:buSzPts val="1600"/>
              <a:buNone/>
              <a:defRPr sz="1600">
                <a:solidFill>
                  <a:srgbClr val="918F8F"/>
                </a:solidFill>
              </a:defRPr>
            </a:lvl7pPr>
            <a:lvl8pPr marL="3657600" lvl="7" indent="-228600" algn="l">
              <a:lnSpc>
                <a:spcPct val="90000"/>
              </a:lnSpc>
              <a:spcBef>
                <a:spcPts val="500"/>
              </a:spcBef>
              <a:spcAft>
                <a:spcPts val="0"/>
              </a:spcAft>
              <a:buClr>
                <a:srgbClr val="918F8F"/>
              </a:buClr>
              <a:buSzPts val="1600"/>
              <a:buNone/>
              <a:defRPr sz="1600">
                <a:solidFill>
                  <a:srgbClr val="918F8F"/>
                </a:solidFill>
              </a:defRPr>
            </a:lvl8pPr>
            <a:lvl9pPr marL="4114800" lvl="8" indent="-228600" algn="l">
              <a:lnSpc>
                <a:spcPct val="90000"/>
              </a:lnSpc>
              <a:spcBef>
                <a:spcPts val="500"/>
              </a:spcBef>
              <a:spcAft>
                <a:spcPts val="0"/>
              </a:spcAft>
              <a:buClr>
                <a:srgbClr val="918F8F"/>
              </a:buClr>
              <a:buSzPts val="1600"/>
              <a:buNone/>
              <a:defRPr sz="1600">
                <a:solidFill>
                  <a:srgbClr val="918F8F"/>
                </a:solidFill>
              </a:defRPr>
            </a:lvl9pPr>
          </a:lstStyle>
          <a:p>
            <a:endParaRPr/>
          </a:p>
        </p:txBody>
      </p:sp>
      <p:sp>
        <p:nvSpPr>
          <p:cNvPr id="54" name="Google Shape;54;p50"/>
          <p:cNvSpPr>
            <a:spLocks noGrp="1"/>
          </p:cNvSpPr>
          <p:nvPr>
            <p:ph type="pic" idx="2"/>
          </p:nvPr>
        </p:nvSpPr>
        <p:spPr>
          <a:xfrm>
            <a:off x="1206501" y="0"/>
            <a:ext cx="4889500"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5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5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de sectionHeader" descr=".">
            <a:extLst>
              <a:ext uri="{FF2B5EF4-FFF2-40B4-BE49-F238E27FC236}">
                <a16:creationId xmlns:a16="http://schemas.microsoft.com/office/drawing/2014/main" id="{4BDC503F-B147-4E7C-9E8D-7B7DC55EEBAE}"/>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de sectionFooter" descr=".">
            <a:extLst>
              <a:ext uri="{FF2B5EF4-FFF2-40B4-BE49-F238E27FC236}">
                <a16:creationId xmlns:a16="http://schemas.microsoft.com/office/drawing/2014/main" id="{F6E7DB05-BC11-400E-915E-5D40A17638EB}"/>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66"/>
        <p:cNvGrpSpPr/>
        <p:nvPr/>
      </p:nvGrpSpPr>
      <p:grpSpPr>
        <a:xfrm>
          <a:off x="0" y="0"/>
          <a:ext cx="0" cy="0"/>
          <a:chOff x="0" y="0"/>
          <a:chExt cx="0" cy="0"/>
        </a:xfrm>
      </p:grpSpPr>
      <p:sp>
        <p:nvSpPr>
          <p:cNvPr id="67" name="Google Shape;67;p54"/>
          <p:cNvSpPr>
            <a:spLocks noGrp="1"/>
          </p:cNvSpPr>
          <p:nvPr>
            <p:ph type="pic" idx="2"/>
          </p:nvPr>
        </p:nvSpPr>
        <p:spPr>
          <a:xfrm>
            <a:off x="1206500" y="0"/>
            <a:ext cx="41931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54"/>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4"/>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54"/>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72" name="Google Shape;72;p54"/>
          <p:cNvSpPr txBox="1">
            <a:spLocks noGrp="1"/>
          </p:cNvSpPr>
          <p:nvPr>
            <p:ph type="title"/>
          </p:nvPr>
        </p:nvSpPr>
        <p:spPr>
          <a:xfrm>
            <a:off x="1206502" y="174710"/>
            <a:ext cx="4192693"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2_Titre et contenuHeader" descr=".">
            <a:extLst>
              <a:ext uri="{FF2B5EF4-FFF2-40B4-BE49-F238E27FC236}">
                <a16:creationId xmlns:a16="http://schemas.microsoft.com/office/drawing/2014/main" id="{F1A5410D-ED25-4BFD-817D-C39B40F01BC0}"/>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et contenuFooter" descr=".">
            <a:extLst>
              <a:ext uri="{FF2B5EF4-FFF2-40B4-BE49-F238E27FC236}">
                <a16:creationId xmlns:a16="http://schemas.microsoft.com/office/drawing/2014/main" id="{CFAAFB5A-0208-4159-A6B5-0B2EFF176743}"/>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73"/>
        <p:cNvGrpSpPr/>
        <p:nvPr/>
      </p:nvGrpSpPr>
      <p:grpSpPr>
        <a:xfrm>
          <a:off x="0" y="0"/>
          <a:ext cx="0" cy="0"/>
          <a:chOff x="0" y="0"/>
          <a:chExt cx="0" cy="0"/>
        </a:xfrm>
      </p:grpSpPr>
      <p:sp>
        <p:nvSpPr>
          <p:cNvPr id="74" name="Google Shape;74;p56"/>
          <p:cNvSpPr>
            <a:spLocks noGrp="1"/>
          </p:cNvSpPr>
          <p:nvPr>
            <p:ph type="pic" idx="2"/>
          </p:nvPr>
        </p:nvSpPr>
        <p:spPr>
          <a:xfrm>
            <a:off x="1206500" y="2084917"/>
            <a:ext cx="4193117" cy="4773083"/>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56"/>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6"/>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56"/>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3_Titre et contenuHeader" descr=".">
            <a:extLst>
              <a:ext uri="{FF2B5EF4-FFF2-40B4-BE49-F238E27FC236}">
                <a16:creationId xmlns:a16="http://schemas.microsoft.com/office/drawing/2014/main" id="{83AC7396-B80F-43CA-A0AF-BC014EAA14F9}"/>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et contenuFooter" descr=".">
            <a:extLst>
              <a:ext uri="{FF2B5EF4-FFF2-40B4-BE49-F238E27FC236}">
                <a16:creationId xmlns:a16="http://schemas.microsoft.com/office/drawing/2014/main" id="{4CFAB15A-1BFB-43F1-B9D7-C23DFCAC2B10}"/>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re seul">
  <p:cSld name="2_Titre seul">
    <p:spTree>
      <p:nvGrpSpPr>
        <p:cNvPr id="1" name="Shape 91"/>
        <p:cNvGrpSpPr/>
        <p:nvPr/>
      </p:nvGrpSpPr>
      <p:grpSpPr>
        <a:xfrm>
          <a:off x="0" y="0"/>
          <a:ext cx="0" cy="0"/>
          <a:chOff x="0" y="0"/>
          <a:chExt cx="0" cy="0"/>
        </a:xfrm>
      </p:grpSpPr>
      <p:sp>
        <p:nvSpPr>
          <p:cNvPr id="92" name="Google Shape;92;p59"/>
          <p:cNvSpPr>
            <a:spLocks noGrp="1"/>
          </p:cNvSpPr>
          <p:nvPr>
            <p:ph type="pic" idx="2"/>
          </p:nvPr>
        </p:nvSpPr>
        <p:spPr>
          <a:xfrm>
            <a:off x="1206501" y="0"/>
            <a:ext cx="103018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59"/>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59"/>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9"/>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2_Titre seulHeader" descr=".">
            <a:extLst>
              <a:ext uri="{FF2B5EF4-FFF2-40B4-BE49-F238E27FC236}">
                <a16:creationId xmlns:a16="http://schemas.microsoft.com/office/drawing/2014/main" id="{CE6173D0-3076-4E94-97C5-A0A327C09B57}"/>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seulFooter" descr=".">
            <a:extLst>
              <a:ext uri="{FF2B5EF4-FFF2-40B4-BE49-F238E27FC236}">
                <a16:creationId xmlns:a16="http://schemas.microsoft.com/office/drawing/2014/main" id="{A18C0893-1A2F-4ECD-88C1-88B00858FF99}"/>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re seul">
  <p:cSld name="3_Titre seul">
    <p:spTree>
      <p:nvGrpSpPr>
        <p:cNvPr id="1" name="Shape 96"/>
        <p:cNvGrpSpPr/>
        <p:nvPr/>
      </p:nvGrpSpPr>
      <p:grpSpPr>
        <a:xfrm>
          <a:off x="0" y="0"/>
          <a:ext cx="0" cy="0"/>
          <a:chOff x="0" y="0"/>
          <a:chExt cx="0" cy="0"/>
        </a:xfrm>
      </p:grpSpPr>
      <p:sp>
        <p:nvSpPr>
          <p:cNvPr id="97" name="Google Shape;97;p60"/>
          <p:cNvSpPr>
            <a:spLocks noGrp="1"/>
          </p:cNvSpPr>
          <p:nvPr>
            <p:ph type="pic" idx="2"/>
          </p:nvPr>
        </p:nvSpPr>
        <p:spPr>
          <a:xfrm>
            <a:off x="1206501" y="4152899"/>
            <a:ext cx="10985500" cy="27051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60"/>
          <p:cNvSpPr txBox="1">
            <a:spLocks noGrp="1"/>
          </p:cNvSpPr>
          <p:nvPr>
            <p:ph type="body" idx="1"/>
          </p:nvPr>
        </p:nvSpPr>
        <p:spPr>
          <a:xfrm>
            <a:off x="1206500" y="2084918"/>
            <a:ext cx="10195984" cy="1915583"/>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6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102" name="Google Shape;102;p60"/>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3_Titre seulHeader" descr=".">
            <a:extLst>
              <a:ext uri="{FF2B5EF4-FFF2-40B4-BE49-F238E27FC236}">
                <a16:creationId xmlns:a16="http://schemas.microsoft.com/office/drawing/2014/main" id="{56204121-397F-43FD-9022-3655797C8DE1}"/>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seulFooter" descr=".">
            <a:extLst>
              <a:ext uri="{FF2B5EF4-FFF2-40B4-BE49-F238E27FC236}">
                <a16:creationId xmlns:a16="http://schemas.microsoft.com/office/drawing/2014/main" id="{9D7F8BB0-905A-44DE-9E3D-CA35FC58B62D}"/>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marR="0" lvl="0" algn="l" rtl="0">
              <a:lnSpc>
                <a:spcPct val="90000"/>
              </a:lnSpc>
              <a:spcBef>
                <a:spcPts val="0"/>
              </a:spcBef>
              <a:spcAft>
                <a:spcPts val="0"/>
              </a:spcAft>
              <a:buClr>
                <a:schemeClr val="dk1"/>
              </a:buClr>
              <a:buSzPts val="4267"/>
              <a:buFont typeface="Libre Franklin"/>
              <a:buNone/>
              <a:defRPr sz="4267" b="1"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marR="0" lvl="0" indent="-36576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pic>
        <p:nvPicPr>
          <p:cNvPr id="14" name="Google Shape;14;p35"/>
          <p:cNvPicPr preferRelativeResize="0"/>
          <p:nvPr/>
        </p:nvPicPr>
        <p:blipFill rotWithShape="1">
          <a:blip r:embed="rId10">
            <a:alphaModFix/>
          </a:blip>
          <a:srcRect/>
          <a:stretch/>
        </p:blipFill>
        <p:spPr>
          <a:xfrm>
            <a:off x="173697" y="176445"/>
            <a:ext cx="871936" cy="377363"/>
          </a:xfrm>
          <a:prstGeom prst="rect">
            <a:avLst/>
          </a:prstGeom>
          <a:noFill/>
          <a:ln>
            <a:noFill/>
          </a:ln>
        </p:spPr>
      </p:pic>
      <p:pic>
        <p:nvPicPr>
          <p:cNvPr id="15" name="Google Shape;15;p35"/>
          <p:cNvPicPr preferRelativeResize="0"/>
          <p:nvPr/>
        </p:nvPicPr>
        <p:blipFill rotWithShape="1">
          <a:blip r:embed="rId11">
            <a:alphaModFix/>
          </a:blip>
          <a:srcRect/>
          <a:stretch/>
        </p:blipFill>
        <p:spPr>
          <a:xfrm>
            <a:off x="174675" y="6390510"/>
            <a:ext cx="770371" cy="3211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7"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s://www.epfl.ch/education/teaching/teaching-support/resources-for-students/#indicativefeedbac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en.wikipedia.org/wiki/Laser" TargetMode="External"/><Relationship Id="rId2" Type="http://schemas.openxmlformats.org/officeDocument/2006/relationships/hyperlink" Target="https://en.wikipedia.org/wiki/Beam-powered_propulsion"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en.wikipedia.org/wiki/Thermal_rocket#cite_note-7" TargetMode="External"/><Relationship Id="rId4" Type="http://schemas.openxmlformats.org/officeDocument/2006/relationships/hyperlink" Target="https://en.wikipedia.org/wiki/Specific_impulse"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image" Target="../media/image32.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9BDBB3-EFF9-4E35-A2F6-3F735EE57F14}"/>
              </a:ext>
            </a:extLst>
          </p:cNvPr>
          <p:cNvSpPr>
            <a:spLocks noGrp="1"/>
          </p:cNvSpPr>
          <p:nvPr>
            <p:ph type="ctrTitle"/>
          </p:nvPr>
        </p:nvSpPr>
        <p:spPr/>
        <p:txBody>
          <a:bodyPr>
            <a:normAutofit/>
          </a:bodyPr>
          <a:lstStyle/>
          <a:p>
            <a:pPr marL="0" lvl="0" indent="0" rtl="0">
              <a:lnSpc>
                <a:spcPct val="90000"/>
              </a:lnSpc>
              <a:spcBef>
                <a:spcPts val="0"/>
              </a:spcBef>
              <a:spcAft>
                <a:spcPts val="0"/>
              </a:spcAft>
            </a:pPr>
            <a:r>
              <a:rPr lang="en-US" sz="4000" dirty="0"/>
              <a:t>EPFL </a:t>
            </a:r>
            <a:br>
              <a:rPr lang="en-US" sz="4000" dirty="0"/>
            </a:br>
            <a:r>
              <a:rPr lang="en-US" sz="4000" dirty="0"/>
              <a:t>Space Center</a:t>
            </a:r>
            <a:br>
              <a:rPr lang="en-US" sz="4000" dirty="0"/>
            </a:br>
            <a:r>
              <a:rPr lang="en-US" sz="4000" dirty="0" err="1"/>
              <a:t>eSpace</a:t>
            </a:r>
            <a:endParaRPr lang="de-DE" sz="4000" dirty="0"/>
          </a:p>
        </p:txBody>
      </p:sp>
      <p:sp>
        <p:nvSpPr>
          <p:cNvPr id="4" name="Untertitel 3">
            <a:extLst>
              <a:ext uri="{FF2B5EF4-FFF2-40B4-BE49-F238E27FC236}">
                <a16:creationId xmlns:a16="http://schemas.microsoft.com/office/drawing/2014/main" id="{FEA75203-3781-415B-85D9-40C602D80109}"/>
              </a:ext>
            </a:extLst>
          </p:cNvPr>
          <p:cNvSpPr>
            <a:spLocks noGrp="1"/>
          </p:cNvSpPr>
          <p:nvPr>
            <p:ph type="subTitle" idx="1"/>
          </p:nvPr>
        </p:nvSpPr>
        <p:spPr/>
        <p:txBody>
          <a:bodyPr>
            <a:normAutofit/>
          </a:bodyPr>
          <a:lstStyle/>
          <a:p>
            <a:pPr marL="90488" indent="1588"/>
            <a:r>
              <a:rPr lang="de-DE" sz="2800" dirty="0"/>
              <a:t>Space Propulsion</a:t>
            </a:r>
            <a:br>
              <a:rPr lang="de-DE" sz="2800" dirty="0"/>
            </a:br>
            <a:r>
              <a:rPr lang="de-DE" sz="2800" dirty="0"/>
              <a:t>ENG-510</a:t>
            </a:r>
          </a:p>
        </p:txBody>
      </p:sp>
    </p:spTree>
    <p:extLst>
      <p:ext uri="{BB962C8B-B14F-4D97-AF65-F5344CB8AC3E}">
        <p14:creationId xmlns:p14="http://schemas.microsoft.com/office/powerpoint/2010/main" val="398361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3ED7A-555B-861D-5FF1-B5CDE737D612}"/>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12A66C8-1CA0-3538-A737-C05DE53D95E4}"/>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pPr marL="125730" indent="0">
              <a:buNone/>
            </a:pPr>
            <a:endParaRPr lang="de-DE" dirty="0"/>
          </a:p>
        </p:txBody>
      </p:sp>
      <p:sp>
        <p:nvSpPr>
          <p:cNvPr id="3" name="Titre 2">
            <a:extLst>
              <a:ext uri="{FF2B5EF4-FFF2-40B4-BE49-F238E27FC236}">
                <a16:creationId xmlns:a16="http://schemas.microsoft.com/office/drawing/2014/main" id="{508D5884-4618-460C-A106-12A2C50336FA}"/>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DB102D78-DD19-63D9-97F4-C6847433FB7B}"/>
              </a:ext>
            </a:extLst>
          </p:cNvPr>
          <p:cNvSpPr>
            <a:spLocks noGrp="1"/>
          </p:cNvSpPr>
          <p:nvPr>
            <p:ph type="sldNum" sz="quarter" idx="12"/>
          </p:nvPr>
        </p:nvSpPr>
        <p:spPr/>
        <p:txBody>
          <a:bodyPr/>
          <a:lstStyle/>
          <a:p>
            <a:fld id="{E1E1CD7C-2161-7D43-862E-CE4C333CD873}" type="slidenum">
              <a:rPr lang="fr-FR" smtClean="0"/>
              <a:pPr/>
              <a:t>10</a:t>
            </a:fld>
            <a:endParaRPr lang="fr-FR" dirty="0"/>
          </a:p>
        </p:txBody>
      </p:sp>
      <p:sp>
        <p:nvSpPr>
          <p:cNvPr id="7" name="Google Shape;119;p5">
            <a:extLst>
              <a:ext uri="{FF2B5EF4-FFF2-40B4-BE49-F238E27FC236}">
                <a16:creationId xmlns:a16="http://schemas.microsoft.com/office/drawing/2014/main" id="{511EAF72-0323-E500-9605-D598AF259D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9AE1D5F5-39EF-BFEF-4D97-F4D3D04FA642}"/>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DC56F26B-418A-E587-9A5A-520CF2B85ADE}"/>
              </a:ext>
            </a:extLst>
          </p:cNvPr>
          <p:cNvSpPr/>
          <p:nvPr/>
        </p:nvSpPr>
        <p:spPr>
          <a:xfrm>
            <a:off x="1778000" y="3314700"/>
            <a:ext cx="2374900" cy="165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Space Propulsion</a:t>
            </a:r>
          </a:p>
        </p:txBody>
      </p:sp>
      <p:sp>
        <p:nvSpPr>
          <p:cNvPr id="5" name="Rechteck: abgerundete Ecken 4">
            <a:extLst>
              <a:ext uri="{FF2B5EF4-FFF2-40B4-BE49-F238E27FC236}">
                <a16:creationId xmlns:a16="http://schemas.microsoft.com/office/drawing/2014/main" id="{1A08DD98-9C84-A195-C8B6-98B9E389C4D3}"/>
              </a:ext>
            </a:extLst>
          </p:cNvPr>
          <p:cNvSpPr/>
          <p:nvPr/>
        </p:nvSpPr>
        <p:spPr>
          <a:xfrm>
            <a:off x="5418550" y="2886072"/>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Material Ejection</a:t>
            </a:r>
          </a:p>
        </p:txBody>
      </p:sp>
      <p:sp>
        <p:nvSpPr>
          <p:cNvPr id="9" name="Rechteck: abgerundete Ecken 8">
            <a:extLst>
              <a:ext uri="{FF2B5EF4-FFF2-40B4-BE49-F238E27FC236}">
                <a16:creationId xmlns:a16="http://schemas.microsoft.com/office/drawing/2014/main" id="{34C09210-C204-D0C3-91EB-42CDFF5322EA}"/>
              </a:ext>
            </a:extLst>
          </p:cNvPr>
          <p:cNvSpPr/>
          <p:nvPr/>
        </p:nvSpPr>
        <p:spPr>
          <a:xfrm>
            <a:off x="5418550" y="4921197"/>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Non-Material Ejection</a:t>
            </a:r>
          </a:p>
        </p:txBody>
      </p:sp>
      <p:cxnSp>
        <p:nvCxnSpPr>
          <p:cNvPr id="11" name="Gerade Verbindung mit Pfeil 10">
            <a:extLst>
              <a:ext uri="{FF2B5EF4-FFF2-40B4-BE49-F238E27FC236}">
                <a16:creationId xmlns:a16="http://schemas.microsoft.com/office/drawing/2014/main" id="{9447B2F5-67F3-5D61-0B25-A37A81019DC5}"/>
              </a:ext>
            </a:extLst>
          </p:cNvPr>
          <p:cNvCxnSpPr>
            <a:cxnSpLocks/>
            <a:stCxn id="4" idx="3"/>
            <a:endCxn id="5" idx="1"/>
          </p:cNvCxnSpPr>
          <p:nvPr/>
        </p:nvCxnSpPr>
        <p:spPr>
          <a:xfrm flipV="1">
            <a:off x="4152900" y="3441698"/>
            <a:ext cx="1265650" cy="698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8F8C982D-2B60-F21F-9383-0CEDA617CB9E}"/>
              </a:ext>
            </a:extLst>
          </p:cNvPr>
          <p:cNvCxnSpPr>
            <a:cxnSpLocks/>
            <a:stCxn id="4" idx="3"/>
            <a:endCxn id="9" idx="1"/>
          </p:cNvCxnSpPr>
          <p:nvPr/>
        </p:nvCxnSpPr>
        <p:spPr>
          <a:xfrm>
            <a:off x="4152900" y="4140200"/>
            <a:ext cx="1265650" cy="1336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9085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defRPr/>
            </a:pPr>
            <a:r>
              <a:rPr lang="en-US" altLang="de-DE" dirty="0"/>
              <a:t>Water Propulsion versus Conventional System</a:t>
            </a:r>
          </a:p>
          <a:p>
            <a:pPr>
              <a:defRPr/>
            </a:pPr>
            <a:r>
              <a:rPr lang="en-US" dirty="0"/>
              <a:t>Example: Earth Care mission</a:t>
            </a:r>
          </a:p>
          <a:p>
            <a:pPr marL="457200" lvl="1" indent="-331470">
              <a:spcBef>
                <a:spcPts val="1000"/>
              </a:spcBef>
              <a:buSzPts val="1620"/>
              <a:buFont typeface="Noto Sans Symbols"/>
              <a:buChar char="▪"/>
              <a:defRPr/>
            </a:pPr>
            <a:r>
              <a:rPr lang="en-US" sz="2400" dirty="0"/>
              <a:t>System Architecture</a:t>
            </a:r>
          </a:p>
          <a:p>
            <a:pPr lvl="1">
              <a:defRPr/>
            </a:pPr>
            <a:r>
              <a:rPr lang="en-US" sz="2000" dirty="0"/>
              <a:t>4 x 5 N thrusters</a:t>
            </a:r>
          </a:p>
          <a:p>
            <a:pPr lvl="1">
              <a:defRPr/>
            </a:pPr>
            <a:r>
              <a:rPr lang="en-US" sz="2000" dirty="0"/>
              <a:t>Total Propellant: 240 - 310 kg Hydrazine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536765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marL="457200" lvl="1" indent="-331470">
              <a:spcBef>
                <a:spcPts val="1000"/>
              </a:spcBef>
              <a:buSzPts val="1620"/>
              <a:buFont typeface="Noto Sans Symbols"/>
              <a:buChar char="▪"/>
              <a:defRPr/>
            </a:pPr>
            <a:r>
              <a:rPr lang="en-US" sz="2400" dirty="0"/>
              <a:t>Mission Analysis</a:t>
            </a:r>
          </a:p>
          <a:p>
            <a:pPr lvl="1">
              <a:defRPr/>
            </a:pPr>
            <a:r>
              <a:rPr lang="en-US" sz="2000" dirty="0"/>
              <a:t>Maximum impulse per sequence, derived from provided sample data: 5627 Ns</a:t>
            </a:r>
          </a:p>
          <a:p>
            <a:pPr lvl="1">
              <a:defRPr/>
            </a:pPr>
            <a:r>
              <a:rPr lang="en-US" sz="2000" dirty="0"/>
              <a:t>2.6 kg Hydrazine, or 1.9 kg Water (based on </a:t>
            </a:r>
            <a:r>
              <a:rPr lang="en-US" sz="2000" dirty="0" err="1"/>
              <a:t>Isp</a:t>
            </a:r>
            <a:r>
              <a:rPr lang="en-US" sz="2000" dirty="0"/>
              <a:t> = 300 s)</a:t>
            </a:r>
          </a:p>
          <a:p>
            <a:pPr lvl="1">
              <a:defRPr/>
            </a:pPr>
            <a:r>
              <a:rPr lang="en-US" sz="2000" dirty="0"/>
              <a:t>Amount needs to be available before next re-filling sequence could be started</a:t>
            </a:r>
          </a:p>
          <a:p>
            <a:pPr marL="457200" lvl="1" indent="-331470">
              <a:spcBef>
                <a:spcPts val="1000"/>
              </a:spcBef>
              <a:buSzPts val="1620"/>
              <a:buFont typeface="Noto Sans Symbols"/>
              <a:buChar char="▪"/>
              <a:defRPr/>
            </a:pPr>
            <a:r>
              <a:rPr lang="en-US" sz="2400" dirty="0"/>
              <a:t>Derived Water Propulsion System Architecture</a:t>
            </a:r>
          </a:p>
          <a:p>
            <a:pPr lvl="1">
              <a:defRPr/>
            </a:pPr>
            <a:r>
              <a:rPr lang="en-US" sz="2000" dirty="0"/>
              <a:t>GH2 – Tank: 52 </a:t>
            </a:r>
            <a:r>
              <a:rPr lang="en-US" sz="2000" dirty="0" err="1"/>
              <a:t>ltr</a:t>
            </a:r>
            <a:endParaRPr lang="en-US" sz="2000" dirty="0"/>
          </a:p>
          <a:p>
            <a:pPr lvl="1">
              <a:defRPr/>
            </a:pPr>
            <a:r>
              <a:rPr lang="en-US" sz="2000" dirty="0"/>
              <a:t>GO2 – Tank: 26 </a:t>
            </a:r>
            <a:r>
              <a:rPr lang="en-US" sz="2000" dirty="0" err="1"/>
              <a:t>ltr</a:t>
            </a:r>
            <a:endParaRPr lang="en-US" sz="2000" dirty="0"/>
          </a:p>
          <a:p>
            <a:pPr lvl="1">
              <a:defRPr/>
            </a:pPr>
            <a:r>
              <a:rPr lang="en-US" sz="2000" dirty="0"/>
              <a:t>Water Tank: 228 kg =&gt; 285 </a:t>
            </a:r>
            <a:r>
              <a:rPr lang="en-US" sz="2000" dirty="0" err="1"/>
              <a:t>ltr</a:t>
            </a:r>
            <a:r>
              <a:rPr lang="en-US" sz="2000" dirty="0"/>
              <a:t> Tank @ 5:1 Blow-down ratio</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2177626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marL="457200" lvl="1" indent="-331470">
              <a:spcBef>
                <a:spcPts val="1000"/>
              </a:spcBef>
              <a:buSzPts val="1620"/>
              <a:buFont typeface="Noto Sans Symbols"/>
              <a:buChar char="▪"/>
              <a:defRPr/>
            </a:pPr>
            <a:r>
              <a:rPr lang="en-US" sz="2400" dirty="0"/>
              <a:t>Electrical Power Supply</a:t>
            </a:r>
          </a:p>
          <a:p>
            <a:pPr lvl="1">
              <a:defRPr/>
            </a:pPr>
            <a:r>
              <a:rPr lang="en-US" sz="2000" dirty="0"/>
              <a:t>Theoretical possible (with satellite design changes): 350 W during sun, 150 W during Eclipse (Remark: </a:t>
            </a:r>
            <a:r>
              <a:rPr lang="en-US" sz="2000" dirty="0" err="1"/>
              <a:t>Electrolyzer</a:t>
            </a:r>
            <a:r>
              <a:rPr lang="en-US" sz="2000" dirty="0"/>
              <a:t> output not scalable, only on / off! Two cells required)</a:t>
            </a:r>
          </a:p>
          <a:p>
            <a:pPr lvl="1">
              <a:defRPr/>
            </a:pPr>
            <a:r>
              <a:rPr lang="en-US" sz="2000" dirty="0"/>
              <a:t>Rough estimation for preliminary design: 200 W</a:t>
            </a:r>
          </a:p>
          <a:p>
            <a:pPr lvl="1">
              <a:defRPr/>
            </a:pPr>
            <a:r>
              <a:rPr lang="en-US" sz="2000" dirty="0"/>
              <a:t>Orbit Data: 95 minutes total, 40 minutes in sun, 55 minutes in eclipse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1723980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sz="2400" dirty="0"/>
              <a:t>Example: Earth Care mission – Tank size</a:t>
            </a: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6F5A78A-D3B6-4E3D-A747-0852B6B25E0B}"/>
              </a:ext>
            </a:extLst>
          </p:cNvPr>
          <p:cNvPicPr>
            <a:picLocks noChangeAspect="1"/>
          </p:cNvPicPr>
          <p:nvPr/>
        </p:nvPicPr>
        <p:blipFill>
          <a:blip r:embed="rId2"/>
          <a:stretch>
            <a:fillRect/>
          </a:stretch>
        </p:blipFill>
        <p:spPr>
          <a:xfrm>
            <a:off x="2932604" y="3213234"/>
            <a:ext cx="6849610" cy="3547334"/>
          </a:xfrm>
          <a:prstGeom prst="rect">
            <a:avLst/>
          </a:prstGeom>
          <a:solidFill>
            <a:schemeClr val="bg1"/>
          </a:solidFill>
        </p:spPr>
      </p:pic>
    </p:spTree>
    <p:extLst>
      <p:ext uri="{BB962C8B-B14F-4D97-AF65-F5344CB8AC3E}">
        <p14:creationId xmlns:p14="http://schemas.microsoft.com/office/powerpoint/2010/main" val="40538673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sz="2400" dirty="0"/>
              <a:t>Example: Earth Care mission – Charge time</a:t>
            </a: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969EF555-3739-4E86-BA57-3CD75DB286E6}"/>
              </a:ext>
            </a:extLst>
          </p:cNvPr>
          <p:cNvPicPr>
            <a:picLocks noChangeAspect="1"/>
          </p:cNvPicPr>
          <p:nvPr/>
        </p:nvPicPr>
        <p:blipFill>
          <a:blip r:embed="rId2"/>
          <a:stretch>
            <a:fillRect/>
          </a:stretch>
        </p:blipFill>
        <p:spPr>
          <a:xfrm>
            <a:off x="2774018" y="3215027"/>
            <a:ext cx="7663963" cy="3382622"/>
          </a:xfrm>
          <a:prstGeom prst="rect">
            <a:avLst/>
          </a:prstGeom>
          <a:solidFill>
            <a:schemeClr val="bg1"/>
          </a:solidFill>
        </p:spPr>
      </p:pic>
    </p:spTree>
    <p:extLst>
      <p:ext uri="{BB962C8B-B14F-4D97-AF65-F5344CB8AC3E}">
        <p14:creationId xmlns:p14="http://schemas.microsoft.com/office/powerpoint/2010/main" val="35097857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marL="457200" lvl="1" indent="-331470">
              <a:lnSpc>
                <a:spcPct val="110000"/>
              </a:lnSpc>
              <a:spcBef>
                <a:spcPts val="1000"/>
              </a:spcBef>
              <a:buSzPts val="1620"/>
              <a:buFont typeface="Noto Sans Symbols"/>
              <a:buChar char="▪"/>
              <a:defRPr/>
            </a:pPr>
            <a:r>
              <a:rPr lang="en-US" sz="2400" dirty="0"/>
              <a:t>Example: Earth Care mission – Charge time versus available power</a:t>
            </a: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632E64D6-C055-4163-9762-AAE34B9F9C39}"/>
              </a:ext>
            </a:extLst>
          </p:cNvPr>
          <p:cNvPicPr>
            <a:picLocks noChangeAspect="1"/>
          </p:cNvPicPr>
          <p:nvPr/>
        </p:nvPicPr>
        <p:blipFill>
          <a:blip r:embed="rId2"/>
          <a:stretch>
            <a:fillRect/>
          </a:stretch>
        </p:blipFill>
        <p:spPr>
          <a:xfrm>
            <a:off x="2623709" y="3201087"/>
            <a:ext cx="7964582" cy="3396562"/>
          </a:xfrm>
          <a:prstGeom prst="rect">
            <a:avLst/>
          </a:prstGeom>
          <a:solidFill>
            <a:schemeClr val="bg1"/>
          </a:solidFill>
        </p:spPr>
      </p:pic>
    </p:spTree>
    <p:extLst>
      <p:ext uri="{BB962C8B-B14F-4D97-AF65-F5344CB8AC3E}">
        <p14:creationId xmlns:p14="http://schemas.microsoft.com/office/powerpoint/2010/main" val="8543282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marL="457200" lvl="1" indent="-331470">
              <a:lnSpc>
                <a:spcPct val="110000"/>
              </a:lnSpc>
              <a:spcBef>
                <a:spcPts val="1000"/>
              </a:spcBef>
              <a:buSzPts val="1620"/>
              <a:buFont typeface="Noto Sans Symbols"/>
              <a:buChar char="▪"/>
              <a:defRPr/>
            </a:pPr>
            <a:r>
              <a:rPr lang="en-US" sz="2400" dirty="0"/>
              <a:t>Example: Earth Care mission – Gas tank volume versus impulse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DC0A44EF-9D15-4878-B4DE-B16A71BA6136}"/>
              </a:ext>
            </a:extLst>
          </p:cNvPr>
          <p:cNvPicPr>
            <a:picLocks noChangeAspect="1"/>
          </p:cNvPicPr>
          <p:nvPr/>
        </p:nvPicPr>
        <p:blipFill>
          <a:blip r:embed="rId2"/>
          <a:stretch>
            <a:fillRect/>
          </a:stretch>
        </p:blipFill>
        <p:spPr>
          <a:xfrm>
            <a:off x="3448989" y="3213234"/>
            <a:ext cx="6314021" cy="3478342"/>
          </a:xfrm>
          <a:prstGeom prst="rect">
            <a:avLst/>
          </a:prstGeom>
          <a:solidFill>
            <a:schemeClr val="bg1"/>
          </a:solidFill>
        </p:spPr>
      </p:pic>
    </p:spTree>
    <p:extLst>
      <p:ext uri="{BB962C8B-B14F-4D97-AF65-F5344CB8AC3E}">
        <p14:creationId xmlns:p14="http://schemas.microsoft.com/office/powerpoint/2010/main" val="14479890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defRPr/>
            </a:pPr>
            <a:r>
              <a:rPr lang="en-US" altLang="de-DE" dirty="0"/>
              <a:t>Water Propulsion</a:t>
            </a:r>
            <a:endParaRPr lang="en-US" sz="2000" dirty="0"/>
          </a:p>
          <a:p>
            <a:pPr lvl="1">
              <a:lnSpc>
                <a:spcPct val="110000"/>
              </a:lnSpc>
              <a:defRPr/>
            </a:pPr>
            <a:r>
              <a:rPr lang="en-US" sz="2000" dirty="0"/>
              <a:t>Test status: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3B5542BC-3426-4F33-ABE5-1B5057C72F5B}"/>
              </a:ext>
            </a:extLst>
          </p:cNvPr>
          <p:cNvPicPr>
            <a:picLocks noChangeAspect="1"/>
          </p:cNvPicPr>
          <p:nvPr/>
        </p:nvPicPr>
        <p:blipFill>
          <a:blip r:embed="rId2"/>
          <a:stretch>
            <a:fillRect/>
          </a:stretch>
        </p:blipFill>
        <p:spPr>
          <a:xfrm>
            <a:off x="4424046" y="2739813"/>
            <a:ext cx="6965576" cy="3860800"/>
          </a:xfrm>
          <a:prstGeom prst="rect">
            <a:avLst/>
          </a:prstGeom>
        </p:spPr>
      </p:pic>
    </p:spTree>
    <p:extLst>
      <p:ext uri="{BB962C8B-B14F-4D97-AF65-F5344CB8AC3E}">
        <p14:creationId xmlns:p14="http://schemas.microsoft.com/office/powerpoint/2010/main" val="34050325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defRPr/>
            </a:pPr>
            <a:r>
              <a:rPr lang="en-US" altLang="de-DE" dirty="0"/>
              <a:t>Water Propulsion</a:t>
            </a:r>
            <a:endParaRPr lang="en-US" sz="2000" dirty="0"/>
          </a:p>
          <a:p>
            <a:pPr lvl="1">
              <a:lnSpc>
                <a:spcPct val="110000"/>
              </a:lnSpc>
              <a:defRPr/>
            </a:pPr>
            <a:r>
              <a:rPr lang="en-US" sz="2000" dirty="0"/>
              <a:t>Test status: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3B5542BC-3426-4F33-ABE5-1B5057C72F5B}"/>
              </a:ext>
            </a:extLst>
          </p:cNvPr>
          <p:cNvPicPr>
            <a:picLocks noChangeAspect="1"/>
          </p:cNvPicPr>
          <p:nvPr/>
        </p:nvPicPr>
        <p:blipFill>
          <a:blip r:embed="rId2"/>
          <a:stretch>
            <a:fillRect/>
          </a:stretch>
        </p:blipFill>
        <p:spPr>
          <a:xfrm>
            <a:off x="4424046" y="2739813"/>
            <a:ext cx="6965576" cy="3860800"/>
          </a:xfrm>
          <a:prstGeom prst="rect">
            <a:avLst/>
          </a:prstGeom>
        </p:spPr>
      </p:pic>
      <p:pic>
        <p:nvPicPr>
          <p:cNvPr id="10" name="Grafik 9">
            <a:extLst>
              <a:ext uri="{FF2B5EF4-FFF2-40B4-BE49-F238E27FC236}">
                <a16:creationId xmlns:a16="http://schemas.microsoft.com/office/drawing/2014/main" id="{16B737F4-9A48-4625-97B9-B965525780D6}"/>
              </a:ext>
            </a:extLst>
          </p:cNvPr>
          <p:cNvPicPr>
            <a:picLocks noChangeAspect="1"/>
          </p:cNvPicPr>
          <p:nvPr/>
        </p:nvPicPr>
        <p:blipFill>
          <a:blip r:embed="rId3"/>
          <a:stretch>
            <a:fillRect/>
          </a:stretch>
        </p:blipFill>
        <p:spPr>
          <a:xfrm>
            <a:off x="4424046" y="2739813"/>
            <a:ext cx="7084271" cy="3910936"/>
          </a:xfrm>
          <a:prstGeom prst="rect">
            <a:avLst/>
          </a:prstGeom>
        </p:spPr>
      </p:pic>
    </p:spTree>
    <p:extLst>
      <p:ext uri="{BB962C8B-B14F-4D97-AF65-F5344CB8AC3E}">
        <p14:creationId xmlns:p14="http://schemas.microsoft.com/office/powerpoint/2010/main" val="300442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defRPr/>
            </a:pPr>
            <a:r>
              <a:rPr lang="en-US" altLang="de-DE" dirty="0"/>
              <a:t>Water Propulsion</a:t>
            </a:r>
            <a:endParaRPr lang="en-US" sz="2000" dirty="0"/>
          </a:p>
          <a:p>
            <a:pPr lvl="1">
              <a:lnSpc>
                <a:spcPct val="110000"/>
              </a:lnSpc>
              <a:defRPr/>
            </a:pPr>
            <a:r>
              <a:rPr lang="en-US" sz="2000" dirty="0"/>
              <a:t>Example: Sierra Space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109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descr="Ein Bild, das Screenshot, Person enthält.&#10;&#10;Automatisch generierte Beschreibung">
            <a:extLst>
              <a:ext uri="{FF2B5EF4-FFF2-40B4-BE49-F238E27FC236}">
                <a16:creationId xmlns:a16="http://schemas.microsoft.com/office/drawing/2014/main" id="{6E5E9CB3-CA4F-48FB-8743-F1BE9858127D}"/>
              </a:ext>
            </a:extLst>
          </p:cNvPr>
          <p:cNvPicPr>
            <a:picLocks noChangeAspect="1"/>
          </p:cNvPicPr>
          <p:nvPr/>
        </p:nvPicPr>
        <p:blipFill>
          <a:blip r:embed="rId2"/>
          <a:stretch>
            <a:fillRect/>
          </a:stretch>
        </p:blipFill>
        <p:spPr>
          <a:xfrm>
            <a:off x="5586000" y="2633031"/>
            <a:ext cx="4437514" cy="4048569"/>
          </a:xfrm>
          <a:prstGeom prst="rect">
            <a:avLst/>
          </a:prstGeom>
        </p:spPr>
      </p:pic>
    </p:spTree>
    <p:extLst>
      <p:ext uri="{BB962C8B-B14F-4D97-AF65-F5344CB8AC3E}">
        <p14:creationId xmlns:p14="http://schemas.microsoft.com/office/powerpoint/2010/main" val="157113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D0097-ABA6-7715-EABB-9A2F336175F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4D26A55-7F42-326A-7315-F29DCE7A40FB}"/>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Material and Acceleration: </a:t>
            </a:r>
          </a:p>
          <a:p>
            <a:pPr lvl="1"/>
            <a:r>
              <a:rPr lang="en-US" sz="2000" dirty="0"/>
              <a:t>Material needs to be exhausted (which is already given by pressure difference between storage reservoir and space vacuum)</a:t>
            </a:r>
          </a:p>
          <a:p>
            <a:pPr lvl="1"/>
            <a:r>
              <a:rPr lang="en-US" sz="2000" dirty="0"/>
              <a:t>Material needs to be accelerated as much as possible to increase efficiency</a:t>
            </a:r>
          </a:p>
        </p:txBody>
      </p:sp>
      <p:sp>
        <p:nvSpPr>
          <p:cNvPr id="3" name="Titre 2">
            <a:extLst>
              <a:ext uri="{FF2B5EF4-FFF2-40B4-BE49-F238E27FC236}">
                <a16:creationId xmlns:a16="http://schemas.microsoft.com/office/drawing/2014/main" id="{B88F6680-C024-AF6F-2083-C3C5965A96E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128349FB-B1CE-2A2D-CCC8-442196A4FA2F}"/>
              </a:ext>
            </a:extLst>
          </p:cNvPr>
          <p:cNvSpPr>
            <a:spLocks noGrp="1"/>
          </p:cNvSpPr>
          <p:nvPr>
            <p:ph type="sldNum" sz="quarter" idx="12"/>
          </p:nvPr>
        </p:nvSpPr>
        <p:spPr/>
        <p:txBody>
          <a:bodyPr/>
          <a:lstStyle/>
          <a:p>
            <a:fld id="{E1E1CD7C-2161-7D43-862E-CE4C333CD873}" type="slidenum">
              <a:rPr lang="fr-FR" smtClean="0"/>
              <a:pPr/>
              <a:t>11</a:t>
            </a:fld>
            <a:endParaRPr lang="fr-FR" dirty="0"/>
          </a:p>
        </p:txBody>
      </p:sp>
      <p:sp>
        <p:nvSpPr>
          <p:cNvPr id="7" name="Google Shape;119;p5">
            <a:extLst>
              <a:ext uri="{FF2B5EF4-FFF2-40B4-BE49-F238E27FC236}">
                <a16:creationId xmlns:a16="http://schemas.microsoft.com/office/drawing/2014/main" id="{0E0E5141-2D6D-C3ED-FB56-81C137499BC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49016C0-02E8-44D6-2E49-B64E787A5E26}"/>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9" name="Rechteck: abgerundete Ecken 8">
            <a:extLst>
              <a:ext uri="{FF2B5EF4-FFF2-40B4-BE49-F238E27FC236}">
                <a16:creationId xmlns:a16="http://schemas.microsoft.com/office/drawing/2014/main" id="{DCDF1267-0567-C174-55EE-24CD80062C10}"/>
              </a:ext>
            </a:extLst>
          </p:cNvPr>
          <p:cNvSpPr/>
          <p:nvPr/>
        </p:nvSpPr>
        <p:spPr>
          <a:xfrm>
            <a:off x="4425636" y="4331193"/>
            <a:ext cx="3759564" cy="2158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feil: nach rechts 10">
            <a:extLst>
              <a:ext uri="{FF2B5EF4-FFF2-40B4-BE49-F238E27FC236}">
                <a16:creationId xmlns:a16="http://schemas.microsoft.com/office/drawing/2014/main" id="{C2403B34-BC07-A02D-B0CE-E68EE65568C5}"/>
              </a:ext>
            </a:extLst>
          </p:cNvPr>
          <p:cNvSpPr/>
          <p:nvPr/>
        </p:nvSpPr>
        <p:spPr>
          <a:xfrm>
            <a:off x="3962812" y="5050637"/>
            <a:ext cx="1080000" cy="720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Mass</a:t>
            </a:r>
          </a:p>
        </p:txBody>
      </p:sp>
      <p:sp>
        <p:nvSpPr>
          <p:cNvPr id="13" name="Ellipse 12">
            <a:extLst>
              <a:ext uri="{FF2B5EF4-FFF2-40B4-BE49-F238E27FC236}">
                <a16:creationId xmlns:a16="http://schemas.microsoft.com/office/drawing/2014/main" id="{64258A11-56FB-888A-5973-CC83CB4FF399}"/>
              </a:ext>
            </a:extLst>
          </p:cNvPr>
          <p:cNvSpPr/>
          <p:nvPr/>
        </p:nvSpPr>
        <p:spPr>
          <a:xfrm>
            <a:off x="5450158" y="4497518"/>
            <a:ext cx="1879850" cy="18262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Acceleration</a:t>
            </a:r>
          </a:p>
        </p:txBody>
      </p:sp>
      <p:sp>
        <p:nvSpPr>
          <p:cNvPr id="14" name="Pfeil: nach rechts 13">
            <a:extLst>
              <a:ext uri="{FF2B5EF4-FFF2-40B4-BE49-F238E27FC236}">
                <a16:creationId xmlns:a16="http://schemas.microsoft.com/office/drawing/2014/main" id="{86CCE3D6-1E6C-3C46-E5BA-F5523F67816D}"/>
              </a:ext>
            </a:extLst>
          </p:cNvPr>
          <p:cNvSpPr/>
          <p:nvPr/>
        </p:nvSpPr>
        <p:spPr>
          <a:xfrm>
            <a:off x="7735565" y="5050637"/>
            <a:ext cx="1080000" cy="720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Impulse</a:t>
            </a:r>
          </a:p>
        </p:txBody>
      </p:sp>
      <p:sp>
        <p:nvSpPr>
          <p:cNvPr id="4" name="Minuszeichen 3">
            <a:extLst>
              <a:ext uri="{FF2B5EF4-FFF2-40B4-BE49-F238E27FC236}">
                <a16:creationId xmlns:a16="http://schemas.microsoft.com/office/drawing/2014/main" id="{4594425F-4BEF-4FD0-BA18-67481CD94884}"/>
              </a:ext>
            </a:extLst>
          </p:cNvPr>
          <p:cNvSpPr/>
          <p:nvPr/>
        </p:nvSpPr>
        <p:spPr>
          <a:xfrm rot="16200000">
            <a:off x="4867780" y="4538862"/>
            <a:ext cx="673085" cy="590397"/>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Minuszeichen 14">
            <a:extLst>
              <a:ext uri="{FF2B5EF4-FFF2-40B4-BE49-F238E27FC236}">
                <a16:creationId xmlns:a16="http://schemas.microsoft.com/office/drawing/2014/main" id="{2EB1EAE3-1392-41EB-9ABF-78163456856F}"/>
              </a:ext>
            </a:extLst>
          </p:cNvPr>
          <p:cNvSpPr/>
          <p:nvPr/>
        </p:nvSpPr>
        <p:spPr>
          <a:xfrm rot="16200000">
            <a:off x="4867780" y="5687596"/>
            <a:ext cx="673085" cy="590397"/>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D549086-09A5-4AEF-9F54-3F8B519AFAB8}"/>
              </a:ext>
            </a:extLst>
          </p:cNvPr>
          <p:cNvSpPr txBox="1"/>
          <p:nvPr/>
        </p:nvSpPr>
        <p:spPr>
          <a:xfrm>
            <a:off x="4422951" y="4643787"/>
            <a:ext cx="883125" cy="307777"/>
          </a:xfrm>
          <a:prstGeom prst="rect">
            <a:avLst/>
          </a:prstGeom>
          <a:noFill/>
        </p:spPr>
        <p:txBody>
          <a:bodyPr wrap="square" rtlCol="0">
            <a:spAutoFit/>
          </a:bodyPr>
          <a:lstStyle/>
          <a:p>
            <a:r>
              <a:rPr lang="de-DE" dirty="0" err="1"/>
              <a:t>Orifice</a:t>
            </a:r>
            <a:endParaRPr lang="de-DE" dirty="0"/>
          </a:p>
        </p:txBody>
      </p:sp>
    </p:spTree>
    <p:extLst>
      <p:ext uri="{BB962C8B-B14F-4D97-AF65-F5344CB8AC3E}">
        <p14:creationId xmlns:p14="http://schemas.microsoft.com/office/powerpoint/2010/main" val="8339836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defRPr/>
            </a:pPr>
            <a:r>
              <a:rPr lang="en-US" altLang="de-DE" dirty="0"/>
              <a:t>Water Propulsion</a:t>
            </a:r>
            <a:endParaRPr lang="en-US" sz="2000" dirty="0"/>
          </a:p>
          <a:p>
            <a:pPr lvl="1">
              <a:lnSpc>
                <a:spcPct val="110000"/>
              </a:lnSpc>
              <a:defRPr/>
            </a:pPr>
            <a:r>
              <a:rPr lang="en-US" sz="2000" dirty="0"/>
              <a:t>Example: Sierra Space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10" name="Grafik 9">
            <a:extLst>
              <a:ext uri="{FF2B5EF4-FFF2-40B4-BE49-F238E27FC236}">
                <a16:creationId xmlns:a16="http://schemas.microsoft.com/office/drawing/2014/main" id="{53FBCFC4-D56B-40B1-947B-0CDA3B6BFF98}"/>
              </a:ext>
            </a:extLst>
          </p:cNvPr>
          <p:cNvPicPr>
            <a:picLocks noChangeAspect="1"/>
          </p:cNvPicPr>
          <p:nvPr/>
        </p:nvPicPr>
        <p:blipFill>
          <a:blip r:embed="rId2"/>
          <a:stretch>
            <a:fillRect/>
          </a:stretch>
        </p:blipFill>
        <p:spPr>
          <a:xfrm>
            <a:off x="799571" y="3631248"/>
            <a:ext cx="11115675" cy="3124200"/>
          </a:xfrm>
          <a:prstGeom prst="rect">
            <a:avLst/>
          </a:prstGeom>
        </p:spPr>
      </p:pic>
    </p:spTree>
    <p:extLst>
      <p:ext uri="{BB962C8B-B14F-4D97-AF65-F5344CB8AC3E}">
        <p14:creationId xmlns:p14="http://schemas.microsoft.com/office/powerpoint/2010/main" val="10109315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defRPr/>
            </a:pPr>
            <a:r>
              <a:rPr lang="en-US" altLang="de-DE" dirty="0"/>
              <a:t>Water Propulsion</a:t>
            </a:r>
            <a:endParaRPr lang="en-US" sz="2000" dirty="0"/>
          </a:p>
          <a:p>
            <a:pPr lvl="1">
              <a:defRPr/>
            </a:pPr>
            <a:r>
              <a:rPr lang="en-US" sz="2000" dirty="0"/>
              <a:t>High performance (high </a:t>
            </a:r>
            <a:r>
              <a:rPr lang="en-US" sz="2000" dirty="0" err="1"/>
              <a:t>Isp</a:t>
            </a:r>
            <a:r>
              <a:rPr lang="en-US" sz="2000" dirty="0"/>
              <a:t>)</a:t>
            </a:r>
          </a:p>
          <a:p>
            <a:pPr lvl="1">
              <a:defRPr/>
            </a:pPr>
            <a:r>
              <a:rPr lang="en-US" sz="2000" dirty="0"/>
              <a:t>Low cost, green propellant without any potential limitations in future</a:t>
            </a:r>
          </a:p>
          <a:p>
            <a:pPr lvl="1">
              <a:defRPr/>
            </a:pPr>
            <a:r>
              <a:rPr lang="en-US" sz="2000" dirty="0"/>
              <a:t>Can be preloaded at manufacturer</a:t>
            </a:r>
          </a:p>
          <a:p>
            <a:pPr lvl="1">
              <a:defRPr/>
            </a:pPr>
            <a:r>
              <a:rPr lang="en-US" sz="2000" dirty="0"/>
              <a:t>High gas pressure is only generated when electrical power is applied – safe</a:t>
            </a:r>
          </a:p>
          <a:p>
            <a:pPr lvl="1">
              <a:defRPr/>
            </a:pPr>
            <a:r>
              <a:rPr lang="en-US" sz="2000" dirty="0"/>
              <a:t>If combined with fuel cell it can even be used as battery</a:t>
            </a:r>
          </a:p>
          <a:p>
            <a:pPr lvl="1">
              <a:defRPr/>
            </a:pPr>
            <a:r>
              <a:rPr lang="en-US" sz="2000" dirty="0"/>
              <a:t>Existing COTS components can be used</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391238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defRPr/>
            </a:pPr>
            <a:r>
              <a:rPr lang="en-US" altLang="de-DE" dirty="0"/>
              <a:t>Water Propulsion</a:t>
            </a:r>
            <a:endParaRPr lang="en-US" sz="2000" dirty="0"/>
          </a:p>
          <a:p>
            <a:pPr lvl="1">
              <a:defRPr/>
            </a:pPr>
            <a:r>
              <a:rPr lang="en-US" sz="2000" dirty="0"/>
              <a:t>But higher system complexity due to additional elements like </a:t>
            </a:r>
            <a:r>
              <a:rPr lang="en-US" sz="2000" dirty="0" err="1"/>
              <a:t>electrolyzer</a:t>
            </a:r>
            <a:r>
              <a:rPr lang="en-US" sz="2000" dirty="0"/>
              <a:t> or compressor</a:t>
            </a:r>
          </a:p>
          <a:p>
            <a:pPr lvl="1">
              <a:defRPr/>
            </a:pPr>
            <a:r>
              <a:rPr lang="en-US" sz="2000" dirty="0"/>
              <a:t>Thruster requires high temperature </a:t>
            </a:r>
            <a:br>
              <a:rPr lang="en-US" sz="2000" dirty="0"/>
            </a:br>
            <a:r>
              <a:rPr lang="en-US" sz="2000" dirty="0"/>
              <a:t>combustion chamber material</a:t>
            </a:r>
          </a:p>
          <a:p>
            <a:pPr lvl="1">
              <a:defRPr/>
            </a:pPr>
            <a:r>
              <a:rPr lang="en-US" sz="2000" dirty="0"/>
              <a:t>Usage only possible in cycle mode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descr="Ein Bild, das Reihe, Diagramm, Text, Zahl enthält.&#10;&#10;Automatisch generierte Beschreibung">
            <a:extLst>
              <a:ext uri="{FF2B5EF4-FFF2-40B4-BE49-F238E27FC236}">
                <a16:creationId xmlns:a16="http://schemas.microsoft.com/office/drawing/2014/main" id="{0922F868-4241-4804-837B-76A211AABD39}"/>
              </a:ext>
            </a:extLst>
          </p:cNvPr>
          <p:cNvPicPr>
            <a:picLocks noChangeAspect="1"/>
          </p:cNvPicPr>
          <p:nvPr/>
        </p:nvPicPr>
        <p:blipFill>
          <a:blip r:embed="rId2"/>
          <a:stretch>
            <a:fillRect/>
          </a:stretch>
        </p:blipFill>
        <p:spPr>
          <a:xfrm>
            <a:off x="7069667" y="3423280"/>
            <a:ext cx="4438650" cy="3381375"/>
          </a:xfrm>
          <a:prstGeom prst="rect">
            <a:avLst/>
          </a:prstGeom>
        </p:spPr>
      </p:pic>
    </p:spTree>
    <p:extLst>
      <p:ext uri="{BB962C8B-B14F-4D97-AF65-F5344CB8AC3E}">
        <p14:creationId xmlns:p14="http://schemas.microsoft.com/office/powerpoint/2010/main" val="22785534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r>
              <a:rPr lang="en-US" dirty="0"/>
              <a:t>Example: NASA satellite with Water propulsion system</a:t>
            </a:r>
          </a:p>
          <a:p>
            <a:pPr lvl="1"/>
            <a:r>
              <a:rPr lang="en-US" sz="2000" dirty="0"/>
              <a:t>A NASA CubeSat will launch into low-Earth orbit to demonstrate a new type of propulsion system</a:t>
            </a:r>
          </a:p>
          <a:p>
            <a:pPr lvl="1"/>
            <a:r>
              <a:rPr lang="en-US" sz="2000" dirty="0"/>
              <a:t>Carrying a pint of liquid water as fuel, the system will split the water into hydrogen and oxygen in space and burn them in a tiny rocket engine for thrust</a:t>
            </a:r>
          </a:p>
          <a:p>
            <a:pPr lvl="1"/>
            <a:r>
              <a:rPr lang="en-US" sz="2000" dirty="0" err="1"/>
              <a:t>Hydros</a:t>
            </a:r>
            <a:r>
              <a:rPr lang="en-US" sz="2000" dirty="0"/>
              <a:t> hardware unit is a water-based propulsion system, sized for CubeSats</a:t>
            </a:r>
          </a:p>
          <a:p>
            <a:pPr lvl="1"/>
            <a:r>
              <a:rPr lang="en-US" sz="2000" dirty="0"/>
              <a:t>The system uses electricity to produce gas propellants – hydrogen and oxygen – from liquid water and burns these gases in a rocket nozzle to generate thrust</a:t>
            </a:r>
          </a:p>
          <a:p>
            <a:pPr lvl="1"/>
            <a:r>
              <a:rPr lang="en-US" sz="2000" dirty="0" err="1"/>
              <a:t>Hydros</a:t>
            </a:r>
            <a:r>
              <a:rPr lang="en-US" sz="2000" dirty="0"/>
              <a:t> was developed by Tethers Unlimited</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7687772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r>
              <a:rPr lang="en-US" dirty="0"/>
              <a:t>Other Gaseous Propulsion Systems</a:t>
            </a:r>
          </a:p>
          <a:p>
            <a:pPr lvl="1"/>
            <a:r>
              <a:rPr lang="en-US" sz="2000" dirty="0"/>
              <a:t>GOX / GCH4 (seems to be very interesting considering number of launch vehicles with LOX / LCH4 propellant</a:t>
            </a:r>
          </a:p>
          <a:p>
            <a:pPr lvl="1"/>
            <a:r>
              <a:rPr lang="en-US" sz="2000" dirty="0"/>
              <a:t>NOx / Propylene self-pressurization propellants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0376324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r>
              <a:rPr lang="en-US" dirty="0"/>
              <a:t>Example: TEC Nyx Moon capsule</a:t>
            </a:r>
          </a:p>
          <a:p>
            <a:pPr lvl="1"/>
            <a:r>
              <a:rPr lang="en-US" sz="2000" dirty="0"/>
              <a:t>Nyx Moon capsule from The Exploration Company considers </a:t>
            </a:r>
            <a:r>
              <a:rPr lang="en-US" sz="2000" dirty="0" err="1"/>
              <a:t>LOx</a:t>
            </a:r>
            <a:r>
              <a:rPr lang="en-US" sz="2000" dirty="0"/>
              <a:t> / LCH4 thruster as main propulsion system</a:t>
            </a:r>
          </a:p>
          <a:p>
            <a:pPr lvl="1"/>
            <a:r>
              <a:rPr lang="en-US" sz="2000" dirty="0"/>
              <a:t>Cryogenic liquid propellants will boil-off during the mission</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09E83824-BC69-4BFC-B234-8734E5AFBBF0}"/>
              </a:ext>
            </a:extLst>
          </p:cNvPr>
          <p:cNvPicPr>
            <a:picLocks noChangeAspect="1"/>
          </p:cNvPicPr>
          <p:nvPr/>
        </p:nvPicPr>
        <p:blipFill>
          <a:blip r:embed="rId2"/>
          <a:stretch>
            <a:fillRect/>
          </a:stretch>
        </p:blipFill>
        <p:spPr>
          <a:xfrm>
            <a:off x="4519392" y="4147596"/>
            <a:ext cx="3153215" cy="2534004"/>
          </a:xfrm>
          <a:prstGeom prst="rect">
            <a:avLst/>
          </a:prstGeom>
        </p:spPr>
      </p:pic>
    </p:spTree>
    <p:extLst>
      <p:ext uri="{BB962C8B-B14F-4D97-AF65-F5344CB8AC3E}">
        <p14:creationId xmlns:p14="http://schemas.microsoft.com/office/powerpoint/2010/main" val="31752181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r>
              <a:rPr lang="en-US" dirty="0"/>
              <a:t>Example: TEC Nyx Moon capsule</a:t>
            </a:r>
          </a:p>
          <a:p>
            <a:pPr lvl="1"/>
            <a:r>
              <a:rPr lang="en-US" sz="2000" dirty="0" err="1"/>
              <a:t>GOx</a:t>
            </a:r>
            <a:r>
              <a:rPr lang="en-US" sz="2000" dirty="0"/>
              <a:t> / GCH4 generated during the mission could be used </a:t>
            </a:r>
            <a:br>
              <a:rPr lang="en-US" sz="2000" dirty="0"/>
            </a:br>
            <a:r>
              <a:rPr lang="en-US" sz="2000" dirty="0"/>
              <a:t>as attitude control system</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7743B2AF-5FAE-4DF5-B571-921544F317E4}"/>
              </a:ext>
            </a:extLst>
          </p:cNvPr>
          <p:cNvPicPr>
            <a:picLocks noChangeAspect="1"/>
          </p:cNvPicPr>
          <p:nvPr/>
        </p:nvPicPr>
        <p:blipFill>
          <a:blip r:embed="rId2"/>
          <a:stretch>
            <a:fillRect/>
          </a:stretch>
        </p:blipFill>
        <p:spPr>
          <a:xfrm>
            <a:off x="3805481" y="3854448"/>
            <a:ext cx="3911475" cy="2471669"/>
          </a:xfrm>
          <a:prstGeom prst="rect">
            <a:avLst/>
          </a:prstGeom>
        </p:spPr>
      </p:pic>
      <p:pic>
        <p:nvPicPr>
          <p:cNvPr id="10" name="Grafik 9" descr="Ein Bild, das Text, Diagramm, Plan, parallel enthält.&#10;&#10;Automatisch generierte Beschreibung">
            <a:extLst>
              <a:ext uri="{FF2B5EF4-FFF2-40B4-BE49-F238E27FC236}">
                <a16:creationId xmlns:a16="http://schemas.microsoft.com/office/drawing/2014/main" id="{DF0938E3-67EE-4E2D-86EF-B7FAE151089D}"/>
              </a:ext>
            </a:extLst>
          </p:cNvPr>
          <p:cNvPicPr>
            <a:picLocks noChangeAspect="1"/>
          </p:cNvPicPr>
          <p:nvPr/>
        </p:nvPicPr>
        <p:blipFill>
          <a:blip r:embed="rId3"/>
          <a:stretch>
            <a:fillRect/>
          </a:stretch>
        </p:blipFill>
        <p:spPr>
          <a:xfrm>
            <a:off x="9028771" y="174710"/>
            <a:ext cx="2667000" cy="6248400"/>
          </a:xfrm>
          <a:prstGeom prst="rect">
            <a:avLst/>
          </a:prstGeom>
        </p:spPr>
      </p:pic>
    </p:spTree>
    <p:extLst>
      <p:ext uri="{BB962C8B-B14F-4D97-AF65-F5344CB8AC3E}">
        <p14:creationId xmlns:p14="http://schemas.microsoft.com/office/powerpoint/2010/main" val="3123159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r>
              <a:rPr lang="en-US" dirty="0"/>
              <a:t>Example: Dawn Aerospace green bi-propellant propulsion system</a:t>
            </a:r>
          </a:p>
          <a:p>
            <a:pPr lvl="1"/>
            <a:r>
              <a:rPr lang="en-US" sz="2000" dirty="0"/>
              <a:t>Self-pressurization propellants are considered</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9182DEB0-5BE3-44A3-A56E-1732D93EDD5B}"/>
              </a:ext>
            </a:extLst>
          </p:cNvPr>
          <p:cNvPicPr>
            <a:picLocks noChangeAspect="1"/>
          </p:cNvPicPr>
          <p:nvPr/>
        </p:nvPicPr>
        <p:blipFill>
          <a:blip r:embed="rId2"/>
          <a:stretch>
            <a:fillRect/>
          </a:stretch>
        </p:blipFill>
        <p:spPr>
          <a:xfrm>
            <a:off x="2961527" y="3631248"/>
            <a:ext cx="6268946" cy="2530468"/>
          </a:xfrm>
          <a:prstGeom prst="rect">
            <a:avLst/>
          </a:prstGeom>
        </p:spPr>
      </p:pic>
    </p:spTree>
    <p:extLst>
      <p:ext uri="{BB962C8B-B14F-4D97-AF65-F5344CB8AC3E}">
        <p14:creationId xmlns:p14="http://schemas.microsoft.com/office/powerpoint/2010/main" val="40947519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Characteristics of Gas / Gas Combustion Propulsion Systems:</a:t>
            </a:r>
          </a:p>
          <a:p>
            <a:pPr lvl="1"/>
            <a:r>
              <a:rPr lang="en-US" sz="2000" dirty="0"/>
              <a:t>B</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Picture 2" descr="Dichte von flüssigem Lachgas">
            <a:extLst>
              <a:ext uri="{FF2B5EF4-FFF2-40B4-BE49-F238E27FC236}">
                <a16:creationId xmlns:a16="http://schemas.microsoft.com/office/drawing/2014/main" id="{EA2247B6-DFD6-43B9-A706-709EA90B3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446" y="1230369"/>
            <a:ext cx="9275926" cy="5451231"/>
          </a:xfrm>
          <a:prstGeom prst="rect">
            <a:avLst/>
          </a:prstGeom>
          <a:solidFill>
            <a:schemeClr val="bg1"/>
          </a:solidFill>
        </p:spPr>
      </p:pic>
    </p:spTree>
    <p:extLst>
      <p:ext uri="{BB962C8B-B14F-4D97-AF65-F5344CB8AC3E}">
        <p14:creationId xmlns:p14="http://schemas.microsoft.com/office/powerpoint/2010/main" val="42522036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r>
              <a:rPr lang="en-US" dirty="0"/>
              <a:t>:</a:t>
            </a:r>
          </a:p>
          <a:p>
            <a:pPr lvl="1"/>
            <a:r>
              <a:rPr lang="en-US" sz="2000" dirty="0"/>
              <a:t>B</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119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Picture 2" descr="Was ist Propan. Wissenswertes, Stoffdaten">
            <a:extLst>
              <a:ext uri="{FF2B5EF4-FFF2-40B4-BE49-F238E27FC236}">
                <a16:creationId xmlns:a16="http://schemas.microsoft.com/office/drawing/2014/main" id="{3DEFBB9C-C4E5-42F9-B0E4-6D2170C8A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444" y="1814732"/>
            <a:ext cx="9296203" cy="4689256"/>
          </a:xfrm>
          <a:prstGeom prst="rect">
            <a:avLst/>
          </a:prstGeom>
          <a:solidFill>
            <a:schemeClr val="lt1"/>
          </a:solidFill>
        </p:spPr>
      </p:pic>
    </p:spTree>
    <p:extLst>
      <p:ext uri="{BB962C8B-B14F-4D97-AF65-F5344CB8AC3E}">
        <p14:creationId xmlns:p14="http://schemas.microsoft.com/office/powerpoint/2010/main" val="408093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D0097-ABA6-7715-EABB-9A2F336175F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4D26A55-7F42-326A-7315-F29DCE7A40FB}"/>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Propulsion systems are categorized in this course </a:t>
            </a:r>
            <a:r>
              <a:rPr lang="en-US" dirty="0" err="1"/>
              <a:t>w.r.t.</a:t>
            </a:r>
            <a:r>
              <a:rPr lang="en-US" dirty="0"/>
              <a:t> acceleration principle:</a:t>
            </a:r>
          </a:p>
          <a:p>
            <a:pPr lvl="1"/>
            <a:r>
              <a:rPr lang="en-US" sz="2000" dirty="0"/>
              <a:t>Acceleration by thermal heating or cooling</a:t>
            </a:r>
          </a:p>
          <a:p>
            <a:pPr lvl="1"/>
            <a:r>
              <a:rPr lang="en-US" sz="2000" dirty="0"/>
              <a:t>Acceleration by chemical reaction</a:t>
            </a:r>
          </a:p>
          <a:p>
            <a:pPr lvl="1"/>
            <a:r>
              <a:rPr lang="en-US" sz="2000" dirty="0"/>
              <a:t>Acceleration by electrostatic fields or electromagnetic fields</a:t>
            </a:r>
          </a:p>
        </p:txBody>
      </p:sp>
      <p:sp>
        <p:nvSpPr>
          <p:cNvPr id="3" name="Titre 2">
            <a:extLst>
              <a:ext uri="{FF2B5EF4-FFF2-40B4-BE49-F238E27FC236}">
                <a16:creationId xmlns:a16="http://schemas.microsoft.com/office/drawing/2014/main" id="{B88F6680-C024-AF6F-2083-C3C5965A96E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128349FB-B1CE-2A2D-CCC8-442196A4FA2F}"/>
              </a:ext>
            </a:extLst>
          </p:cNvPr>
          <p:cNvSpPr>
            <a:spLocks noGrp="1"/>
          </p:cNvSpPr>
          <p:nvPr>
            <p:ph type="sldNum" sz="quarter" idx="12"/>
          </p:nvPr>
        </p:nvSpPr>
        <p:spPr/>
        <p:txBody>
          <a:bodyPr/>
          <a:lstStyle/>
          <a:p>
            <a:fld id="{E1E1CD7C-2161-7D43-862E-CE4C333CD873}" type="slidenum">
              <a:rPr lang="fr-FR" smtClean="0"/>
              <a:pPr/>
              <a:t>12</a:t>
            </a:fld>
            <a:endParaRPr lang="fr-FR" dirty="0"/>
          </a:p>
        </p:txBody>
      </p:sp>
      <p:sp>
        <p:nvSpPr>
          <p:cNvPr id="7" name="Google Shape;119;p5">
            <a:extLst>
              <a:ext uri="{FF2B5EF4-FFF2-40B4-BE49-F238E27FC236}">
                <a16:creationId xmlns:a16="http://schemas.microsoft.com/office/drawing/2014/main" id="{0E0E5141-2D6D-C3ED-FB56-81C137499BC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49016C0-02E8-44D6-2E49-B64E787A5E26}"/>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8497274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Example: Dawn Aerospace green bi-propellant propulsion system</a:t>
            </a:r>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120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8DBB577D-9F66-440B-B935-FD105FB9AE54}"/>
              </a:ext>
            </a:extLst>
          </p:cNvPr>
          <p:cNvPicPr>
            <a:picLocks noChangeAspect="1"/>
          </p:cNvPicPr>
          <p:nvPr/>
        </p:nvPicPr>
        <p:blipFill>
          <a:blip r:embed="rId2"/>
          <a:stretch>
            <a:fillRect/>
          </a:stretch>
        </p:blipFill>
        <p:spPr>
          <a:xfrm>
            <a:off x="2599137" y="3213233"/>
            <a:ext cx="3496863" cy="3348959"/>
          </a:xfrm>
          <a:prstGeom prst="rect">
            <a:avLst/>
          </a:prstGeom>
        </p:spPr>
      </p:pic>
      <p:pic>
        <p:nvPicPr>
          <p:cNvPr id="10" name="Grafik 9">
            <a:extLst>
              <a:ext uri="{FF2B5EF4-FFF2-40B4-BE49-F238E27FC236}">
                <a16:creationId xmlns:a16="http://schemas.microsoft.com/office/drawing/2014/main" id="{21875A78-867F-4738-8F64-2061D4E371AD}"/>
              </a:ext>
            </a:extLst>
          </p:cNvPr>
          <p:cNvPicPr>
            <a:picLocks noChangeAspect="1"/>
          </p:cNvPicPr>
          <p:nvPr/>
        </p:nvPicPr>
        <p:blipFill>
          <a:blip r:embed="rId3"/>
          <a:stretch>
            <a:fillRect/>
          </a:stretch>
        </p:blipFill>
        <p:spPr>
          <a:xfrm>
            <a:off x="6327207" y="3284938"/>
            <a:ext cx="3496863" cy="3277254"/>
          </a:xfrm>
          <a:prstGeom prst="rect">
            <a:avLst/>
          </a:prstGeom>
        </p:spPr>
      </p:pic>
    </p:spTree>
    <p:extLst>
      <p:ext uri="{BB962C8B-B14F-4D97-AF65-F5344CB8AC3E}">
        <p14:creationId xmlns:p14="http://schemas.microsoft.com/office/powerpoint/2010/main" val="11202785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r>
              <a:rPr lang="en-US" dirty="0"/>
              <a:t>Example: Dawn Aerospace green bi-propellant propulsion system</a:t>
            </a:r>
          </a:p>
          <a:p>
            <a:pPr lvl="1"/>
            <a:r>
              <a:rPr lang="en-US" sz="2000" dirty="0"/>
              <a:t>Propellant tanks must support high pressure levels</a:t>
            </a:r>
          </a:p>
          <a:p>
            <a:pPr lvl="1"/>
            <a:r>
              <a:rPr lang="en-US" sz="2000" dirty="0"/>
              <a:t>Long duration burns must be compatible with vaporization rate</a:t>
            </a:r>
          </a:p>
          <a:p>
            <a:pPr lvl="1"/>
            <a:r>
              <a:rPr lang="en-US" sz="2000" dirty="0"/>
              <a:t>Potentially heaters are needed for propellant tanks in order to improve vaporization rate</a:t>
            </a:r>
          </a:p>
          <a:p>
            <a:pPr lvl="1"/>
            <a:r>
              <a:rPr lang="en-US" sz="2000" dirty="0"/>
              <a:t>Gaseous feed to thruster must be ensured</a:t>
            </a:r>
          </a:p>
          <a:p>
            <a:pPr lvl="1"/>
            <a:r>
              <a:rPr lang="en-US" sz="2000" dirty="0"/>
              <a:t>Cooling of thruster might be more difficult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121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238185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Example: Dawn Aerospace green bi-propellant propulsion system</a:t>
            </a:r>
          </a:p>
          <a:p>
            <a:pPr lvl="1">
              <a:lnSpc>
                <a:spcPct val="110000"/>
              </a:lnSpc>
            </a:pPr>
            <a:r>
              <a:rPr lang="en-US" sz="2000" dirty="0"/>
              <a:t>But results in advantages linked to on-orbit refueling as well as sloshing limitation (in supercritical phase) important for de-orbiting kit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122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1065470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8423726-5812-4EB5-BE6F-7D8A4153E05D}"/>
              </a:ext>
            </a:extLst>
          </p:cNvPr>
          <p:cNvPicPr>
            <a:picLocks noChangeAspect="1"/>
          </p:cNvPicPr>
          <p:nvPr/>
        </p:nvPicPr>
        <p:blipFill>
          <a:blip r:embed="rId2"/>
          <a:stretch>
            <a:fillRect/>
          </a:stretch>
        </p:blipFill>
        <p:spPr>
          <a:xfrm>
            <a:off x="1206500" y="-1"/>
            <a:ext cx="4889499" cy="6858001"/>
          </a:xfrm>
          <a:prstGeom prst="rect">
            <a:avLst/>
          </a:prstGeom>
        </p:spPr>
      </p:pic>
      <p:sp>
        <p:nvSpPr>
          <p:cNvPr id="2" name="Titel 1">
            <a:extLst>
              <a:ext uri="{FF2B5EF4-FFF2-40B4-BE49-F238E27FC236}">
                <a16:creationId xmlns:a16="http://schemas.microsoft.com/office/drawing/2014/main" id="{7AC0A605-84BD-40F9-B5DC-C77EF1DFA030}"/>
              </a:ext>
            </a:extLst>
          </p:cNvPr>
          <p:cNvSpPr>
            <a:spLocks noGrp="1"/>
          </p:cNvSpPr>
          <p:nvPr>
            <p:ph type="title"/>
          </p:nvPr>
        </p:nvSpPr>
        <p:spPr/>
        <p:txBody>
          <a:bodyPr/>
          <a:lstStyle/>
          <a:p>
            <a:r>
              <a:rPr lang="de-DE" dirty="0" err="1"/>
              <a:t>Lecture</a:t>
            </a:r>
            <a:r>
              <a:rPr lang="de-DE" dirty="0"/>
              <a:t> # 3</a:t>
            </a:r>
            <a:br>
              <a:rPr lang="de-DE" dirty="0"/>
            </a:br>
            <a:r>
              <a:rPr lang="de-DE" dirty="0" err="1"/>
              <a:t>Introduction</a:t>
            </a:r>
            <a:r>
              <a:rPr lang="de-DE" dirty="0"/>
              <a:t> &amp; General Course Information</a:t>
            </a:r>
          </a:p>
        </p:txBody>
      </p:sp>
      <p:sp>
        <p:nvSpPr>
          <p:cNvPr id="3" name="Textplatzhalter 2">
            <a:extLst>
              <a:ext uri="{FF2B5EF4-FFF2-40B4-BE49-F238E27FC236}">
                <a16:creationId xmlns:a16="http://schemas.microsoft.com/office/drawing/2014/main" id="{8E0C960A-F12F-470F-87B1-D8DC0788B966}"/>
              </a:ext>
            </a:extLst>
          </p:cNvPr>
          <p:cNvSpPr>
            <a:spLocks noGrp="1"/>
          </p:cNvSpPr>
          <p:nvPr>
            <p:ph type="body" idx="1"/>
          </p:nvPr>
        </p:nvSpPr>
        <p:spPr/>
        <p:txBody>
          <a:bodyPr>
            <a:noAutofit/>
          </a:bodyPr>
          <a:lstStyle/>
          <a:p>
            <a:pPr marL="230400" indent="0"/>
            <a:r>
              <a:rPr lang="de-DE" dirty="0">
                <a:solidFill>
                  <a:schemeClr val="bg1"/>
                </a:solidFill>
              </a:rPr>
              <a:t>Brief </a:t>
            </a:r>
            <a:r>
              <a:rPr lang="de-DE" dirty="0" err="1">
                <a:solidFill>
                  <a:schemeClr val="bg1"/>
                </a:solidFill>
              </a:rPr>
              <a:t>information</a:t>
            </a:r>
            <a:r>
              <a:rPr lang="de-DE" dirty="0">
                <a:solidFill>
                  <a:schemeClr val="bg1"/>
                </a:solidFill>
              </a:rPr>
              <a:t> on </a:t>
            </a:r>
            <a:r>
              <a:rPr lang="de-DE" dirty="0" err="1">
                <a:solidFill>
                  <a:schemeClr val="bg1"/>
                </a:solidFill>
              </a:rPr>
              <a:t>your</a:t>
            </a:r>
            <a:r>
              <a:rPr lang="de-DE" dirty="0">
                <a:solidFill>
                  <a:schemeClr val="bg1"/>
                </a:solidFill>
              </a:rPr>
              <a:t> </a:t>
            </a:r>
            <a:r>
              <a:rPr lang="de-DE" dirty="0" err="1">
                <a:solidFill>
                  <a:schemeClr val="bg1"/>
                </a:solidFill>
              </a:rPr>
              <a:t>lecturer</a:t>
            </a:r>
            <a:r>
              <a:rPr lang="de-DE" dirty="0">
                <a:solidFill>
                  <a:schemeClr val="bg1"/>
                </a:solidFill>
              </a:rPr>
              <a:t> and </a:t>
            </a:r>
            <a:r>
              <a:rPr lang="de-DE" dirty="0" err="1">
                <a:solidFill>
                  <a:schemeClr val="bg1"/>
                </a:solidFill>
              </a:rPr>
              <a:t>the</a:t>
            </a:r>
            <a:r>
              <a:rPr lang="de-DE" dirty="0">
                <a:solidFill>
                  <a:schemeClr val="bg1"/>
                </a:solidFill>
              </a:rPr>
              <a:t> </a:t>
            </a:r>
            <a:r>
              <a:rPr lang="de-DE" dirty="0" err="1">
                <a:solidFill>
                  <a:schemeClr val="bg1"/>
                </a:solidFill>
              </a:rPr>
              <a:t>space</a:t>
            </a:r>
            <a:r>
              <a:rPr lang="de-DE" dirty="0">
                <a:solidFill>
                  <a:schemeClr val="bg1"/>
                </a:solidFill>
              </a:rPr>
              <a:t> </a:t>
            </a:r>
            <a:r>
              <a:rPr lang="de-DE" dirty="0" err="1">
                <a:solidFill>
                  <a:schemeClr val="bg1"/>
                </a:solidFill>
              </a:rPr>
              <a:t>propulsion</a:t>
            </a:r>
            <a:r>
              <a:rPr lang="de-DE" dirty="0">
                <a:solidFill>
                  <a:schemeClr val="bg1"/>
                </a:solidFill>
              </a:rPr>
              <a:t> </a:t>
            </a:r>
            <a:r>
              <a:rPr lang="de-DE" dirty="0" err="1">
                <a:solidFill>
                  <a:schemeClr val="bg1"/>
                </a:solidFill>
              </a:rPr>
              <a:t>course</a:t>
            </a:r>
            <a:endParaRPr lang="de-DE" dirty="0"/>
          </a:p>
        </p:txBody>
      </p:sp>
      <p:sp>
        <p:nvSpPr>
          <p:cNvPr id="4" name="Bildplatzhalter 3">
            <a:extLst>
              <a:ext uri="{FF2B5EF4-FFF2-40B4-BE49-F238E27FC236}">
                <a16:creationId xmlns:a16="http://schemas.microsoft.com/office/drawing/2014/main" id="{D0C05689-07D6-49DA-BFCD-F4316DB4D236}"/>
              </a:ext>
            </a:extLst>
          </p:cNvPr>
          <p:cNvSpPr>
            <a:spLocks noGrp="1"/>
          </p:cNvSpPr>
          <p:nvPr>
            <p:ph type="pic" idx="2"/>
          </p:nvPr>
        </p:nvSpPr>
        <p:spPr/>
      </p:sp>
      <p:pic>
        <p:nvPicPr>
          <p:cNvPr id="2052" name="Picture 4" descr="Projeto Millenium Falcon Completo P/ Montar - R$ 10,99 em Mercado Livre |  Millennium falcon, Star wars, Millenium falcon">
            <a:extLst>
              <a:ext uri="{FF2B5EF4-FFF2-40B4-BE49-F238E27FC236}">
                <a16:creationId xmlns:a16="http://schemas.microsoft.com/office/drawing/2014/main" id="{B2316697-94C2-4CEF-8E8D-A0B524038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4913" y="971588"/>
            <a:ext cx="6858000" cy="491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626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91440" indent="0">
              <a:buNone/>
            </a:pPr>
            <a:r>
              <a:rPr lang="en-US" dirty="0"/>
              <a:t>Proposals:</a:t>
            </a:r>
          </a:p>
          <a:p>
            <a:r>
              <a:rPr lang="en-US" dirty="0"/>
              <a:t>In May:</a:t>
            </a:r>
          </a:p>
          <a:p>
            <a:pPr lvl="1"/>
            <a:r>
              <a:rPr lang="en-US" sz="2000" dirty="0"/>
              <a:t>Visit of EPFL rocket team test facility (e.g. on the Wednesday after the launch event, May 28)</a:t>
            </a:r>
          </a:p>
          <a:p>
            <a:r>
              <a:rPr lang="en-US" dirty="0"/>
              <a:t>In May:</a:t>
            </a:r>
          </a:p>
          <a:p>
            <a:pPr lvl="1"/>
            <a:r>
              <a:rPr lang="en-US" sz="2000" dirty="0"/>
              <a:t>External lecturer with highlight lecture out of EPFL plasma center</a:t>
            </a:r>
          </a:p>
          <a:p>
            <a:pPr lvl="1"/>
            <a:r>
              <a:rPr lang="en-US" sz="2000" dirty="0"/>
              <a:t>Topic: PhD on electric thrusters in VLEO + test possibilities in the plasma center</a:t>
            </a:r>
          </a:p>
          <a:p>
            <a:pPr lvl="1"/>
            <a:r>
              <a:rPr lang="en-US" sz="2000" dirty="0"/>
              <a:t>Date: May 20</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lstStyle/>
          <a:p>
            <a:r>
              <a:rPr lang="en-US" dirty="0">
                <a:solidFill>
                  <a:schemeClr val="bg1"/>
                </a:solidFill>
              </a:rPr>
              <a:t>Potential Special Events</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124</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7202980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91440" indent="0">
              <a:buNone/>
            </a:pPr>
            <a:r>
              <a:rPr lang="en-US" dirty="0"/>
              <a:t>What are your expectations?</a:t>
            </a:r>
          </a:p>
          <a:p>
            <a:r>
              <a:rPr lang="en-US" dirty="0"/>
              <a:t>Feedback:</a:t>
            </a:r>
          </a:p>
          <a:p>
            <a:pPr lvl="1"/>
            <a:r>
              <a:rPr lang="en-US" sz="2000" dirty="0"/>
              <a:t>From Monday 17 March until midnight Sunday 23 March, the teacher will have an opportunity to get feedback from students on your Bachelor, Master, CMS and MAN courses through the</a:t>
            </a:r>
            <a:r>
              <a:rPr lang="en-US" sz="2000" b="0" i="0" dirty="0">
                <a:solidFill>
                  <a:srgbClr val="153D63"/>
                </a:solidFill>
                <a:effectLst/>
                <a:latin typeface="Arial" panose="020B0604020202020204" pitchFamily="34" charset="0"/>
                <a:cs typeface="Arial" panose="020B0604020202020204" pitchFamily="34" charset="0"/>
              </a:rPr>
              <a:t> </a:t>
            </a:r>
            <a:r>
              <a:rPr lang="en-US" sz="2000" b="1" i="0" dirty="0">
                <a:solidFill>
                  <a:srgbClr val="1155CC"/>
                </a:solidFill>
                <a:effectLst/>
                <a:latin typeface="Arial" panose="020B0604020202020204" pitchFamily="34" charset="0"/>
                <a:cs typeface="Arial" panose="020B0604020202020204" pitchFamily="34" charset="0"/>
                <a:hlinkClick r:id="rId2"/>
              </a:rPr>
              <a:t>Indicative Student Feedback on Teaching</a:t>
            </a:r>
            <a:endParaRPr lang="en-US" sz="2000" b="0" i="0" dirty="0">
              <a:solidFill>
                <a:srgbClr val="153D63"/>
              </a:solidFill>
              <a:effectLst/>
              <a:latin typeface="Arial" panose="020B0604020202020204" pitchFamily="34" charset="0"/>
              <a:cs typeface="Arial" panose="020B0604020202020204" pitchFamily="34" charset="0"/>
            </a:endParaRPr>
          </a:p>
          <a:p>
            <a:pPr lvl="1"/>
            <a:r>
              <a:rPr lang="en-US" sz="2000" dirty="0">
                <a:solidFill>
                  <a:srgbClr val="153D63"/>
                </a:solidFill>
                <a:latin typeface="Arial" panose="020B0604020202020204" pitchFamily="34" charset="0"/>
                <a:cs typeface="Arial" panose="020B0604020202020204" pitchFamily="34" charset="0"/>
              </a:rPr>
              <a:t>Please use it!</a:t>
            </a:r>
            <a:endParaRPr lang="en-US" sz="2000" dirty="0">
              <a:latin typeface="Arial" panose="020B0604020202020204" pitchFamily="34" charset="0"/>
              <a:cs typeface="Arial" panose="020B0604020202020204" pitchFamily="34" charset="0"/>
            </a:endParaRP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lstStyle/>
          <a:p>
            <a:r>
              <a:rPr lang="en-US" dirty="0">
                <a:solidFill>
                  <a:schemeClr val="bg1"/>
                </a:solidFill>
              </a:rPr>
              <a:t>Student Feedback</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125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72612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F9E36-637B-A059-A55F-94956BBCB2B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A1F61-678D-0E9E-B059-69202F4053DA}"/>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Thermal Propulsion Systems</a:t>
            </a:r>
          </a:p>
          <a:p>
            <a:pPr lvl="1"/>
            <a:r>
              <a:rPr lang="en-US" sz="2000" dirty="0"/>
              <a:t>A thermal propulsion system is a system that ejects a propellant that is externally heated before being passed through a nozzle to produce thrust at a high medium velocity (as opposed to being internally heated by a combustion reaction as in a chemical propulsion system) or that is cooled down by expansion before being passed through a nozzle to produce at a small exhaust velocity</a:t>
            </a:r>
          </a:p>
          <a:p>
            <a:pPr lvl="1"/>
            <a:r>
              <a:rPr lang="en-US" sz="2000" dirty="0"/>
              <a:t>Thermal rockets can theoretically give high performance, depending on the fuel used and design specifications</a:t>
            </a:r>
          </a:p>
          <a:p>
            <a:pPr lvl="1"/>
            <a:r>
              <a:rPr lang="en-US" sz="2000" dirty="0"/>
              <a:t>Today the simple cold gas thruster is widely used for attitude control</a:t>
            </a:r>
          </a:p>
          <a:p>
            <a:pPr lvl="2"/>
            <a:endParaRPr lang="en-US" dirty="0"/>
          </a:p>
        </p:txBody>
      </p:sp>
      <p:sp>
        <p:nvSpPr>
          <p:cNvPr id="3" name="Titre 2">
            <a:extLst>
              <a:ext uri="{FF2B5EF4-FFF2-40B4-BE49-F238E27FC236}">
                <a16:creationId xmlns:a16="http://schemas.microsoft.com/office/drawing/2014/main" id="{A0FD4D42-9CE3-5E23-C4F0-B1CF5135D199}"/>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C75F811D-75FE-E392-7FAD-894762D6D72A}"/>
              </a:ext>
            </a:extLst>
          </p:cNvPr>
          <p:cNvSpPr>
            <a:spLocks noGrp="1"/>
          </p:cNvSpPr>
          <p:nvPr>
            <p:ph type="sldNum" sz="quarter" idx="12"/>
          </p:nvPr>
        </p:nvSpPr>
        <p:spPr/>
        <p:txBody>
          <a:bodyPr/>
          <a:lstStyle/>
          <a:p>
            <a:fld id="{E1E1CD7C-2161-7D43-862E-CE4C333CD873}" type="slidenum">
              <a:rPr lang="fr-FR" smtClean="0"/>
              <a:pPr/>
              <a:t>13</a:t>
            </a:fld>
            <a:endParaRPr lang="fr-FR" dirty="0"/>
          </a:p>
        </p:txBody>
      </p:sp>
      <p:sp>
        <p:nvSpPr>
          <p:cNvPr id="7" name="Google Shape;119;p5">
            <a:extLst>
              <a:ext uri="{FF2B5EF4-FFF2-40B4-BE49-F238E27FC236}">
                <a16:creationId xmlns:a16="http://schemas.microsoft.com/office/drawing/2014/main" id="{F602541D-9164-3AEF-CB9F-672D46BE823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3B66BD8-CB28-9DBD-C041-E01440375F89}"/>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4" name="AutoShape 9" descr="{\displaystyle I_{\text{sp}}}">
            <a:extLst>
              <a:ext uri="{FF2B5EF4-FFF2-40B4-BE49-F238E27FC236}">
                <a16:creationId xmlns:a16="http://schemas.microsoft.com/office/drawing/2014/main" id="{1E9DCA56-F566-5D1A-BADF-AC592B927E16}"/>
              </a:ext>
            </a:extLst>
          </p:cNvPr>
          <p:cNvSpPr>
            <a:spLocks noChangeAspect="1" noChangeArrowheads="1"/>
          </p:cNvSpPr>
          <p:nvPr/>
        </p:nvSpPr>
        <p:spPr bwMode="auto">
          <a:xfrm>
            <a:off x="99298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85155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F9E36-637B-A059-A55F-94956BBCB2B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A1F61-678D-0E9E-B059-69202F4053DA}"/>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Thermal Propulsion Systems</a:t>
            </a:r>
          </a:p>
          <a:p>
            <a:pPr lvl="1"/>
            <a:r>
              <a:rPr lang="en-US" sz="2000" dirty="0"/>
              <a:t>For a space propulsion system, the efficiency of propellant use (the amount of impulse produced per mass of propellant) is measured by the specific impulse which is proportional to the effective exhaust velocity</a:t>
            </a:r>
          </a:p>
          <a:p>
            <a:pPr lvl="1"/>
            <a:r>
              <a:rPr lang="en-US" sz="2000" dirty="0"/>
              <a:t>For thermal propulsion systems, the specific impulse increases as the square root of the temperature, and inversely as the square root of the molecular mass of the exhaust</a:t>
            </a:r>
          </a:p>
          <a:p>
            <a:pPr lvl="1"/>
            <a:r>
              <a:rPr lang="en-US" sz="2000" dirty="0"/>
              <a:t>In the simple case where a thermal source heats an ideal monatomic gas reaction mass, the maximum theoretical specific impulse is directly proportional to the thermal velocity of the heated gas</a:t>
            </a:r>
          </a:p>
          <a:p>
            <a:pPr marL="571500" lvl="1" indent="0">
              <a:buNone/>
            </a:pPr>
            <a:endParaRPr lang="de-DE" dirty="0"/>
          </a:p>
          <a:p>
            <a:pPr lvl="2"/>
            <a:endParaRPr lang="en-US" dirty="0"/>
          </a:p>
        </p:txBody>
      </p:sp>
      <p:sp>
        <p:nvSpPr>
          <p:cNvPr id="3" name="Titre 2">
            <a:extLst>
              <a:ext uri="{FF2B5EF4-FFF2-40B4-BE49-F238E27FC236}">
                <a16:creationId xmlns:a16="http://schemas.microsoft.com/office/drawing/2014/main" id="{A0FD4D42-9CE3-5E23-C4F0-B1CF5135D199}"/>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C75F811D-75FE-E392-7FAD-894762D6D72A}"/>
              </a:ext>
            </a:extLst>
          </p:cNvPr>
          <p:cNvSpPr>
            <a:spLocks noGrp="1"/>
          </p:cNvSpPr>
          <p:nvPr>
            <p:ph type="sldNum" sz="quarter" idx="12"/>
          </p:nvPr>
        </p:nvSpPr>
        <p:spPr/>
        <p:txBody>
          <a:bodyPr/>
          <a:lstStyle/>
          <a:p>
            <a:fld id="{E1E1CD7C-2161-7D43-862E-CE4C333CD873}" type="slidenum">
              <a:rPr lang="fr-FR" smtClean="0"/>
              <a:pPr/>
              <a:t>14</a:t>
            </a:fld>
            <a:endParaRPr lang="fr-FR" dirty="0"/>
          </a:p>
        </p:txBody>
      </p:sp>
      <p:sp>
        <p:nvSpPr>
          <p:cNvPr id="7" name="Google Shape;119;p5">
            <a:extLst>
              <a:ext uri="{FF2B5EF4-FFF2-40B4-BE49-F238E27FC236}">
                <a16:creationId xmlns:a16="http://schemas.microsoft.com/office/drawing/2014/main" id="{F602541D-9164-3AEF-CB9F-672D46BE823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3B66BD8-CB28-9DBD-C041-E01440375F89}"/>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4" name="AutoShape 9" descr="{\displaystyle I_{\text{sp}}}">
            <a:extLst>
              <a:ext uri="{FF2B5EF4-FFF2-40B4-BE49-F238E27FC236}">
                <a16:creationId xmlns:a16="http://schemas.microsoft.com/office/drawing/2014/main" id="{1E9DCA56-F566-5D1A-BADF-AC592B927E16}"/>
              </a:ext>
            </a:extLst>
          </p:cNvPr>
          <p:cNvSpPr>
            <a:spLocks noChangeAspect="1" noChangeArrowheads="1"/>
          </p:cNvSpPr>
          <p:nvPr/>
        </p:nvSpPr>
        <p:spPr bwMode="auto">
          <a:xfrm>
            <a:off x="99298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21785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F9E36-637B-A059-A55F-94956BBCB2B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a:extLst>
                  <a:ext uri="{FF2B5EF4-FFF2-40B4-BE49-F238E27FC236}">
                    <a16:creationId xmlns:a16="http://schemas.microsoft.com/office/drawing/2014/main" id="{F75A1F61-678D-0E9E-B059-69202F4053DA}"/>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Thermal Propulsion Systems</a:t>
                </a:r>
                <a:endParaRPr lang="en-US" sz="2000" dirty="0"/>
              </a:p>
              <a:p>
                <a:pPr marL="571500" lvl="1" indent="0">
                  <a:buNone/>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𝐼</m:t>
                          </m:r>
                        </m:e>
                        <m:sub>
                          <m:r>
                            <a:rPr lang="de-DE" i="1">
                              <a:latin typeface="Cambria Math" panose="02040503050406030204" pitchFamily="18" charset="0"/>
                              <a:ea typeface="Cambria Math" panose="02040503050406030204" pitchFamily="18" charset="0"/>
                            </a:rPr>
                            <m:t>𝑠𝑝</m:t>
                          </m:r>
                        </m:sub>
                      </m:sSub>
                      <m:r>
                        <a:rPr lang="de-DE"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𝑣</m:t>
                              </m:r>
                            </m:e>
                            <m:sub>
                              <m:r>
                                <a:rPr lang="de-DE" i="1">
                                  <a:latin typeface="Cambria Math" panose="02040503050406030204" pitchFamily="18" charset="0"/>
                                  <a:ea typeface="Cambria Math" panose="02040503050406030204" pitchFamily="18" charset="0"/>
                                </a:rPr>
                                <m:t>𝑒</m:t>
                              </m:r>
                            </m:sub>
                          </m:sSub>
                        </m:num>
                        <m:den>
                          <m:sSub>
                            <m:sSubPr>
                              <m:ctrlPr>
                                <a:rPr lang="en-US" i="1">
                                  <a:solidFill>
                                    <a:schemeClr val="bg1">
                                      <a:lumMod val="75000"/>
                                    </a:schemeClr>
                                  </a:solidFill>
                                  <a:latin typeface="Cambria Math" panose="02040503050406030204" pitchFamily="18" charset="0"/>
                                  <a:ea typeface="Cambria Math" panose="02040503050406030204" pitchFamily="18" charset="0"/>
                                </a:rPr>
                              </m:ctrlPr>
                            </m:sSubPr>
                            <m:e>
                              <m:r>
                                <a:rPr lang="de-DE" i="1">
                                  <a:solidFill>
                                    <a:schemeClr val="bg1">
                                      <a:lumMod val="75000"/>
                                    </a:schemeClr>
                                  </a:solidFill>
                                  <a:latin typeface="Cambria Math" panose="02040503050406030204" pitchFamily="18" charset="0"/>
                                  <a:ea typeface="Cambria Math" panose="02040503050406030204" pitchFamily="18" charset="0"/>
                                </a:rPr>
                                <m:t>𝑔</m:t>
                              </m:r>
                            </m:e>
                            <m:sub>
                              <m:r>
                                <a:rPr lang="de-DE" i="1">
                                  <a:solidFill>
                                    <a:schemeClr val="bg1">
                                      <a:lumMod val="75000"/>
                                    </a:schemeClr>
                                  </a:solidFill>
                                  <a:latin typeface="Cambria Math" panose="02040503050406030204" pitchFamily="18" charset="0"/>
                                  <a:ea typeface="Cambria Math" panose="02040503050406030204" pitchFamily="18" charset="0"/>
                                </a:rPr>
                                <m:t>0</m:t>
                              </m:r>
                            </m:sub>
                          </m:sSub>
                        </m:den>
                      </m:f>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m:t>
                          </m:r>
                        </m:num>
                        <m:den>
                          <m:sSub>
                            <m:sSubPr>
                              <m:ctrlPr>
                                <a:rPr lang="en-US" i="1">
                                  <a:solidFill>
                                    <a:schemeClr val="bg1">
                                      <a:lumMod val="75000"/>
                                    </a:schemeClr>
                                  </a:solidFill>
                                  <a:latin typeface="Cambria Math" panose="02040503050406030204" pitchFamily="18" charset="0"/>
                                  <a:ea typeface="Cambria Math" panose="02040503050406030204" pitchFamily="18" charset="0"/>
                                </a:rPr>
                              </m:ctrlPr>
                            </m:sSubPr>
                            <m:e>
                              <m:r>
                                <a:rPr lang="de-DE" i="1">
                                  <a:solidFill>
                                    <a:schemeClr val="bg1">
                                      <a:lumMod val="75000"/>
                                    </a:schemeClr>
                                  </a:solidFill>
                                  <a:latin typeface="Cambria Math" panose="02040503050406030204" pitchFamily="18" charset="0"/>
                                  <a:ea typeface="Cambria Math" panose="02040503050406030204" pitchFamily="18" charset="0"/>
                                </a:rPr>
                                <m:t>𝑔</m:t>
                              </m:r>
                            </m:e>
                            <m:sub>
                              <m:r>
                                <a:rPr lang="de-DE" i="1">
                                  <a:solidFill>
                                    <a:schemeClr val="bg1">
                                      <a:lumMod val="75000"/>
                                    </a:schemeClr>
                                  </a:solidFill>
                                  <a:latin typeface="Cambria Math" panose="02040503050406030204" pitchFamily="18" charset="0"/>
                                  <a:ea typeface="Cambria Math" panose="02040503050406030204" pitchFamily="18" charset="0"/>
                                </a:rPr>
                                <m:t>0</m:t>
                              </m:r>
                            </m:sub>
                          </m:sSub>
                        </m:den>
                      </m:f>
                      <m:rad>
                        <m:radPr>
                          <m:degHide m:val="on"/>
                          <m:ctrlPr>
                            <a:rPr lang="de-DE" b="0" i="1" smtClean="0">
                              <a:latin typeface="Cambria Math" panose="02040503050406030204" pitchFamily="18" charset="0"/>
                              <a:ea typeface="Cambria Math" panose="02040503050406030204" pitchFamily="18" charset="0"/>
                            </a:rPr>
                          </m:ctrlPr>
                        </m:radPr>
                        <m:deg/>
                        <m:e>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3</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𝑘</m:t>
                                  </m:r>
                                </m:e>
                                <m:sub>
                                  <m:r>
                                    <a:rPr lang="de-DE" b="0" i="1" smtClean="0">
                                      <a:latin typeface="Cambria Math" panose="02040503050406030204" pitchFamily="18" charset="0"/>
                                      <a:ea typeface="Cambria Math" panose="02040503050406030204" pitchFamily="18" charset="0"/>
                                    </a:rPr>
                                    <m:t>𝑏</m:t>
                                  </m:r>
                                </m:sub>
                              </m:sSub>
                              <m:r>
                                <a:rPr lang="de-DE" b="0" i="1" smtClean="0">
                                  <a:latin typeface="Cambria Math" panose="02040503050406030204" pitchFamily="18" charset="0"/>
                                  <a:ea typeface="Cambria Math" panose="02040503050406030204" pitchFamily="18" charset="0"/>
                                </a:rPr>
                                <m:t>𝑇</m:t>
                              </m:r>
                            </m:num>
                            <m:den>
                              <m:r>
                                <a:rPr lang="de-DE" b="0" i="1" smtClean="0">
                                  <a:latin typeface="Cambria Math" panose="02040503050406030204" pitchFamily="18" charset="0"/>
                                  <a:ea typeface="Cambria Math" panose="02040503050406030204" pitchFamily="18" charset="0"/>
                                </a:rPr>
                                <m:t>𝑚</m:t>
                              </m:r>
                            </m:den>
                          </m:f>
                        </m:e>
                      </m:rad>
                    </m:oMath>
                  </m:oMathPara>
                </a14:m>
                <a:endParaRPr lang="de-DE" dirty="0"/>
              </a:p>
              <a:p>
                <a:pPr marL="450850" indent="0">
                  <a:buNone/>
                </a:pPr>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𝐼</m:t>
                        </m:r>
                      </m:e>
                      <m:sub>
                        <m:r>
                          <a:rPr lang="de-DE" i="1">
                            <a:latin typeface="Cambria Math" panose="02040503050406030204" pitchFamily="18" charset="0"/>
                          </a:rPr>
                          <m:t>𝑠𝑝</m:t>
                        </m:r>
                      </m:sub>
                    </m:sSub>
                  </m:oMath>
                </a14:m>
                <a:r>
                  <a:rPr lang="en-US" dirty="0"/>
                  <a:t>…Specific impulse [s]</a:t>
                </a:r>
              </a:p>
              <a:p>
                <a:pPr marL="450850" indent="0">
                  <a:lnSpc>
                    <a:spcPct val="110000"/>
                  </a:lnSpc>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m:t>
                        </m:r>
                      </m:sub>
                    </m:sSub>
                  </m:oMath>
                </a14:m>
                <a:r>
                  <a:rPr lang="en-US" dirty="0"/>
                  <a:t>…Exhaust velocity [m / s]</a:t>
                </a:r>
              </a:p>
              <a:p>
                <a:pPr marL="450850" indent="0">
                  <a:lnSpc>
                    <a:spcPct val="110000"/>
                  </a:lnSpc>
                  <a:buNone/>
                </a:pPr>
                <a14:m>
                  <m:oMath xmlns:m="http://schemas.openxmlformats.org/officeDocument/2006/math">
                    <m:r>
                      <a:rPr lang="de-DE" b="0" i="1" smtClean="0">
                        <a:latin typeface="Cambria Math" panose="02040503050406030204" pitchFamily="18" charset="0"/>
                        <a:ea typeface="Cambria Math" panose="02040503050406030204" pitchFamily="18" charset="0"/>
                      </a:rPr>
                      <m:t>𝑚</m:t>
                    </m:r>
                  </m:oMath>
                </a14:m>
                <a:r>
                  <a:rPr lang="en-US" dirty="0"/>
                  <a:t>...Ejected m</a:t>
                </a:r>
                <a:r>
                  <a:rPr lang="de-DE" dirty="0" err="1"/>
                  <a:t>ass</a:t>
                </a:r>
                <a:r>
                  <a:rPr lang="en-US" dirty="0"/>
                  <a:t> [kg]</a:t>
                </a:r>
              </a:p>
              <a:p>
                <a:pPr marL="450850" indent="0">
                  <a:lnSpc>
                    <a:spcPct val="110000"/>
                  </a:lnSpc>
                  <a:buNone/>
                </a:pPr>
                <a14:m>
                  <m:oMath xmlns:m="http://schemas.openxmlformats.org/officeDocument/2006/math">
                    <m:sSub>
                      <m:sSubPr>
                        <m:ctrlPr>
                          <a:rPr lang="en-US" i="1" smtClean="0">
                            <a:latin typeface="Cambria Math" panose="02040503050406030204" pitchFamily="18" charset="0"/>
                          </a:rPr>
                        </m:ctrlPr>
                      </m:sSubPr>
                      <m:e>
                        <m:r>
                          <a:rPr lang="de-DE" b="0" i="1" smtClean="0">
                            <a:latin typeface="Cambria Math" panose="02040503050406030204" pitchFamily="18" charset="0"/>
                          </a:rPr>
                          <m:t>𝑘</m:t>
                        </m:r>
                      </m:e>
                      <m:sub>
                        <m:r>
                          <a:rPr lang="de-DE" b="0" i="1" smtClean="0">
                            <a:latin typeface="Cambria Math" panose="02040503050406030204" pitchFamily="18" charset="0"/>
                          </a:rPr>
                          <m:t>𝑏</m:t>
                        </m:r>
                      </m:sub>
                    </m:sSub>
                  </m:oMath>
                </a14:m>
                <a:r>
                  <a:rPr lang="en-US" dirty="0"/>
                  <a:t>…Boltzmann constant [J / K]</a:t>
                </a:r>
              </a:p>
              <a:p>
                <a:pPr marL="450850" indent="0">
                  <a:lnSpc>
                    <a:spcPct val="110000"/>
                  </a:lnSpc>
                  <a:buNone/>
                </a:pPr>
                <a14:m>
                  <m:oMath xmlns:m="http://schemas.openxmlformats.org/officeDocument/2006/math">
                    <m:r>
                      <a:rPr lang="de-DE" b="0" i="1" smtClean="0">
                        <a:latin typeface="Cambria Math" panose="02040503050406030204" pitchFamily="18" charset="0"/>
                        <a:ea typeface="Cambria Math" panose="02040503050406030204" pitchFamily="18" charset="0"/>
                      </a:rPr>
                      <m:t>𝑇</m:t>
                    </m:r>
                  </m:oMath>
                </a14:m>
                <a:r>
                  <a:rPr lang="en-US" dirty="0"/>
                  <a:t>...Temperature [K]</a:t>
                </a:r>
              </a:p>
              <a:p>
                <a:pPr marL="450850" indent="0">
                  <a:lnSpc>
                    <a:spcPct val="110000"/>
                  </a:lnSpc>
                  <a:buNone/>
                </a:pPr>
                <a:endParaRPr lang="en-US" dirty="0"/>
              </a:p>
              <a:p>
                <a:pPr marL="571500" lvl="1" indent="0">
                  <a:buNone/>
                </a:pPr>
                <a:endParaRPr lang="de-DE" dirty="0"/>
              </a:p>
              <a:p>
                <a:pPr lvl="2"/>
                <a:endParaRPr lang="en-US" dirty="0"/>
              </a:p>
            </p:txBody>
          </p:sp>
        </mc:Choice>
        <mc:Fallback>
          <p:sp>
            <p:nvSpPr>
              <p:cNvPr id="2" name="Espace réservé du contenu 1">
                <a:extLst>
                  <a:ext uri="{FF2B5EF4-FFF2-40B4-BE49-F238E27FC236}">
                    <a16:creationId xmlns:a16="http://schemas.microsoft.com/office/drawing/2014/main" id="{F75A1F61-678D-0E9E-B059-69202F4053DA}"/>
                  </a:ext>
                </a:extLst>
              </p:cNvPr>
              <p:cNvSpPr>
                <a:spLocks noGrp="1" noRot="1" noChangeAspect="1" noMove="1" noResize="1" noEditPoints="1" noAdjustHandles="1" noChangeArrowheads="1" noChangeShapeType="1" noTextEdit="1"/>
              </p:cNvSpPr>
              <p:nvPr>
                <p:ph idx="1"/>
              </p:nvPr>
            </p:nvSpPr>
            <p:spPr>
              <a:blipFill>
                <a:blip r:embed="rId2"/>
                <a:stretch>
                  <a:fillRect b="-1350"/>
                </a:stretch>
              </a:blipFill>
            </p:spPr>
            <p:txBody>
              <a:bodyPr/>
              <a:lstStyle/>
              <a:p>
                <a:r>
                  <a:rPr lang="de-DE">
                    <a:noFill/>
                  </a:rPr>
                  <a:t> </a:t>
                </a:r>
              </a:p>
            </p:txBody>
          </p:sp>
        </mc:Fallback>
      </mc:AlternateContent>
      <p:sp>
        <p:nvSpPr>
          <p:cNvPr id="3" name="Titre 2">
            <a:extLst>
              <a:ext uri="{FF2B5EF4-FFF2-40B4-BE49-F238E27FC236}">
                <a16:creationId xmlns:a16="http://schemas.microsoft.com/office/drawing/2014/main" id="{A0FD4D42-9CE3-5E23-C4F0-B1CF5135D199}"/>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C75F811D-75FE-E392-7FAD-894762D6D72A}"/>
              </a:ext>
            </a:extLst>
          </p:cNvPr>
          <p:cNvSpPr>
            <a:spLocks noGrp="1"/>
          </p:cNvSpPr>
          <p:nvPr>
            <p:ph type="sldNum" sz="quarter" idx="12"/>
          </p:nvPr>
        </p:nvSpPr>
        <p:spPr/>
        <p:txBody>
          <a:bodyPr/>
          <a:lstStyle/>
          <a:p>
            <a:fld id="{E1E1CD7C-2161-7D43-862E-CE4C333CD873}" type="slidenum">
              <a:rPr lang="fr-FR" smtClean="0"/>
              <a:pPr/>
              <a:t>15</a:t>
            </a:fld>
            <a:endParaRPr lang="fr-FR" dirty="0"/>
          </a:p>
        </p:txBody>
      </p:sp>
      <p:sp>
        <p:nvSpPr>
          <p:cNvPr id="7" name="Google Shape;119;p5">
            <a:extLst>
              <a:ext uri="{FF2B5EF4-FFF2-40B4-BE49-F238E27FC236}">
                <a16:creationId xmlns:a16="http://schemas.microsoft.com/office/drawing/2014/main" id="{F602541D-9164-3AEF-CB9F-672D46BE823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3B66BD8-CB28-9DBD-C041-E01440375F89}"/>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4" name="AutoShape 9" descr="{\displaystyle I_{\text{sp}}}">
            <a:extLst>
              <a:ext uri="{FF2B5EF4-FFF2-40B4-BE49-F238E27FC236}">
                <a16:creationId xmlns:a16="http://schemas.microsoft.com/office/drawing/2014/main" id="{1E9DCA56-F566-5D1A-BADF-AC592B927E16}"/>
              </a:ext>
            </a:extLst>
          </p:cNvPr>
          <p:cNvSpPr>
            <a:spLocks noChangeAspect="1" noChangeArrowheads="1"/>
          </p:cNvSpPr>
          <p:nvPr/>
        </p:nvSpPr>
        <p:spPr bwMode="auto">
          <a:xfrm>
            <a:off x="99298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29895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8A40-86E3-3321-F118-C3C2C7F8852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40BD0B1-1AC5-027F-C1F0-16782D067C67}"/>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Chemical Propulsion Systems</a:t>
            </a:r>
          </a:p>
          <a:p>
            <a:pPr lvl="1"/>
            <a:r>
              <a:rPr lang="en-US" sz="2000" dirty="0"/>
              <a:t>Chemical propulsion systems obtain the energy needed to generate thrust by ‘internal’ chemical reactions to create a hot gas that is expanded (through a nozzle) to produce thrust with a medium exhaust velocity</a:t>
            </a:r>
          </a:p>
          <a:p>
            <a:pPr lvl="1"/>
            <a:r>
              <a:rPr lang="en-US" sz="2000" dirty="0"/>
              <a:t>Many different propellant combinations are used to obtain these chemical reactions, including, for example, hydrazine, liquid oxygen, liquid hydrogen, nitrous oxide and hydrogen peroxide</a:t>
            </a:r>
          </a:p>
          <a:p>
            <a:pPr lvl="1"/>
            <a:r>
              <a:rPr lang="en-US" sz="2000" dirty="0"/>
              <a:t>Propellants can be used as a monopropellant or in bi- respectively tri-propellant configurations</a:t>
            </a:r>
            <a:endParaRPr lang="de-DE" sz="2000" dirty="0"/>
          </a:p>
        </p:txBody>
      </p:sp>
      <p:sp>
        <p:nvSpPr>
          <p:cNvPr id="3" name="Titre 2">
            <a:extLst>
              <a:ext uri="{FF2B5EF4-FFF2-40B4-BE49-F238E27FC236}">
                <a16:creationId xmlns:a16="http://schemas.microsoft.com/office/drawing/2014/main" id="{197B2DB5-19C9-097C-B3BA-1D82D39CEB73}"/>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C4DB1294-2B8D-1A42-D8CD-88E39D2B4655}"/>
              </a:ext>
            </a:extLst>
          </p:cNvPr>
          <p:cNvSpPr>
            <a:spLocks noGrp="1"/>
          </p:cNvSpPr>
          <p:nvPr>
            <p:ph type="sldNum" sz="quarter" idx="12"/>
          </p:nvPr>
        </p:nvSpPr>
        <p:spPr/>
        <p:txBody>
          <a:bodyPr/>
          <a:lstStyle/>
          <a:p>
            <a:fld id="{E1E1CD7C-2161-7D43-862E-CE4C333CD873}" type="slidenum">
              <a:rPr lang="fr-FR" smtClean="0"/>
              <a:pPr/>
              <a:t>16</a:t>
            </a:fld>
            <a:endParaRPr lang="fr-FR" dirty="0"/>
          </a:p>
        </p:txBody>
      </p:sp>
      <p:sp>
        <p:nvSpPr>
          <p:cNvPr id="7" name="Google Shape;119;p5">
            <a:extLst>
              <a:ext uri="{FF2B5EF4-FFF2-40B4-BE49-F238E27FC236}">
                <a16:creationId xmlns:a16="http://schemas.microsoft.com/office/drawing/2014/main" id="{F31FFA06-C9C0-4670-2071-F5861A6F634A}"/>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9C48A998-8E1E-7782-9DE1-A1A8331A5909}"/>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227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D7DC-0DAB-4288-C182-93EAC2F2330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A4F0E08-C12F-4088-93EA-EA2319D74A89}"/>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Electrical Propulsion Systems</a:t>
            </a:r>
          </a:p>
          <a:p>
            <a:pPr lvl="1"/>
            <a:r>
              <a:rPr lang="en-US" sz="2000" dirty="0"/>
              <a:t>In contrast to chemical propulsion systems, electric propulsion systems use electrostatic or electromagnetic fields to accelerate a charged propellant</a:t>
            </a:r>
          </a:p>
          <a:p>
            <a:pPr lvl="1"/>
            <a:r>
              <a:rPr lang="en-US" sz="2000" dirty="0"/>
              <a:t>The benefit of this method is that the acceleration of a charged propellant by electric fields can achieve very high exhaust velocities, up to 10 times greater than those of a chemical engine, producing steady thrust with far less fuel</a:t>
            </a:r>
          </a:p>
        </p:txBody>
      </p:sp>
      <p:sp>
        <p:nvSpPr>
          <p:cNvPr id="3" name="Titre 2">
            <a:extLst>
              <a:ext uri="{FF2B5EF4-FFF2-40B4-BE49-F238E27FC236}">
                <a16:creationId xmlns:a16="http://schemas.microsoft.com/office/drawing/2014/main" id="{D4E0DC1B-9355-76D9-0266-D5732C231B8B}"/>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60BF287-8810-8914-33BA-A90BA4BFCC01}"/>
              </a:ext>
            </a:extLst>
          </p:cNvPr>
          <p:cNvSpPr>
            <a:spLocks noGrp="1"/>
          </p:cNvSpPr>
          <p:nvPr>
            <p:ph type="sldNum" sz="quarter" idx="12"/>
          </p:nvPr>
        </p:nvSpPr>
        <p:spPr/>
        <p:txBody>
          <a:bodyPr/>
          <a:lstStyle/>
          <a:p>
            <a:fld id="{E1E1CD7C-2161-7D43-862E-CE4C333CD873}" type="slidenum">
              <a:rPr lang="fr-FR" smtClean="0"/>
              <a:pPr/>
              <a:t>17</a:t>
            </a:fld>
            <a:endParaRPr lang="fr-FR" dirty="0"/>
          </a:p>
        </p:txBody>
      </p:sp>
      <p:sp>
        <p:nvSpPr>
          <p:cNvPr id="7" name="Google Shape;119;p5">
            <a:extLst>
              <a:ext uri="{FF2B5EF4-FFF2-40B4-BE49-F238E27FC236}">
                <a16:creationId xmlns:a16="http://schemas.microsoft.com/office/drawing/2014/main" id="{53BE4801-E510-1C97-1DBA-99597889054F}"/>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B5AAEEB9-3125-5A8F-D05B-BD27D4328512}"/>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0761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(most relevant) space propulsion systems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1778000" y="3314700"/>
            <a:ext cx="2374900" cy="165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Space Propulsion</a:t>
            </a: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5418550" y="2886072"/>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Material Ejection</a:t>
            </a:r>
          </a:p>
        </p:txBody>
      </p:sp>
      <p:sp>
        <p:nvSpPr>
          <p:cNvPr id="9" name="Rechteck: abgerundete Ecken 8">
            <a:extLst>
              <a:ext uri="{FF2B5EF4-FFF2-40B4-BE49-F238E27FC236}">
                <a16:creationId xmlns:a16="http://schemas.microsoft.com/office/drawing/2014/main" id="{0764C937-638A-ADE9-9A5F-40D2F41AE75B}"/>
              </a:ext>
            </a:extLst>
          </p:cNvPr>
          <p:cNvSpPr/>
          <p:nvPr/>
        </p:nvSpPr>
        <p:spPr>
          <a:xfrm>
            <a:off x="5418550" y="4921197"/>
            <a:ext cx="2374900" cy="1111252"/>
          </a:xfrm>
          <a:prstGeom prst="roundRect">
            <a:avLst/>
          </a:prstGeom>
          <a:solidFill>
            <a:schemeClr val="accent2">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Non-Material Ejection</a:t>
            </a:r>
          </a:p>
        </p:txBody>
      </p:sp>
      <p:cxnSp>
        <p:nvCxnSpPr>
          <p:cNvPr id="11" name="Gerade Verbindung mit Pfeil 10">
            <a:extLst>
              <a:ext uri="{FF2B5EF4-FFF2-40B4-BE49-F238E27FC236}">
                <a16:creationId xmlns:a16="http://schemas.microsoft.com/office/drawing/2014/main" id="{9F42BB73-D21D-B97D-023F-EAC215BAE41C}"/>
              </a:ext>
            </a:extLst>
          </p:cNvPr>
          <p:cNvCxnSpPr>
            <a:cxnSpLocks/>
            <a:stCxn id="4" idx="3"/>
            <a:endCxn id="5" idx="1"/>
          </p:cNvCxnSpPr>
          <p:nvPr/>
        </p:nvCxnSpPr>
        <p:spPr>
          <a:xfrm flipV="1">
            <a:off x="4152900" y="3441698"/>
            <a:ext cx="1265650" cy="698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21E1B55-7A00-5E08-9C55-B3735BBE9F4F}"/>
              </a:ext>
            </a:extLst>
          </p:cNvPr>
          <p:cNvCxnSpPr>
            <a:cxnSpLocks/>
            <a:stCxn id="4" idx="3"/>
            <a:endCxn id="9" idx="1"/>
          </p:cNvCxnSpPr>
          <p:nvPr/>
        </p:nvCxnSpPr>
        <p:spPr>
          <a:xfrm>
            <a:off x="4152900" y="4140200"/>
            <a:ext cx="1265650" cy="1336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abgerundete Ecken 9">
            <a:extLst>
              <a:ext uri="{FF2B5EF4-FFF2-40B4-BE49-F238E27FC236}">
                <a16:creationId xmlns:a16="http://schemas.microsoft.com/office/drawing/2014/main" id="{2689D211-0BC2-E3B5-7D07-AAEF015727A6}"/>
              </a:ext>
            </a:extLst>
          </p:cNvPr>
          <p:cNvSpPr/>
          <p:nvPr/>
        </p:nvSpPr>
        <p:spPr>
          <a:xfrm>
            <a:off x="9059100" y="2681286"/>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sp>
        <p:nvSpPr>
          <p:cNvPr id="13" name="Rechteck: abgerundete Ecken 12">
            <a:extLst>
              <a:ext uri="{FF2B5EF4-FFF2-40B4-BE49-F238E27FC236}">
                <a16:creationId xmlns:a16="http://schemas.microsoft.com/office/drawing/2014/main" id="{2F0409FA-7A87-F2C6-0F7B-818E594303F7}"/>
              </a:ext>
            </a:extLst>
          </p:cNvPr>
          <p:cNvSpPr/>
          <p:nvPr/>
        </p:nvSpPr>
        <p:spPr>
          <a:xfrm>
            <a:off x="9059100" y="4099561"/>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Chemical Propulsion Systems</a:t>
            </a:r>
          </a:p>
        </p:txBody>
      </p:sp>
      <p:sp>
        <p:nvSpPr>
          <p:cNvPr id="14" name="Rechteck: abgerundete Ecken 13">
            <a:extLst>
              <a:ext uri="{FF2B5EF4-FFF2-40B4-BE49-F238E27FC236}">
                <a16:creationId xmlns:a16="http://schemas.microsoft.com/office/drawing/2014/main" id="{3043741B-67B7-9BE5-D021-FC57AE2E946B}"/>
              </a:ext>
            </a:extLst>
          </p:cNvPr>
          <p:cNvSpPr/>
          <p:nvPr/>
        </p:nvSpPr>
        <p:spPr>
          <a:xfrm>
            <a:off x="9059100" y="5517836"/>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Electrical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5" idx="3"/>
            <a:endCxn id="10" idx="1"/>
          </p:cNvCxnSpPr>
          <p:nvPr/>
        </p:nvCxnSpPr>
        <p:spPr>
          <a:xfrm flipV="1">
            <a:off x="7793450" y="3314699"/>
            <a:ext cx="1265650" cy="126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2DE15D-1ECF-42F0-9621-BC5649AC0218}"/>
              </a:ext>
            </a:extLst>
          </p:cNvPr>
          <p:cNvCxnSpPr>
            <a:cxnSpLocks/>
            <a:stCxn id="5" idx="3"/>
            <a:endCxn id="13" idx="1"/>
          </p:cNvCxnSpPr>
          <p:nvPr/>
        </p:nvCxnSpPr>
        <p:spPr>
          <a:xfrm>
            <a:off x="7793450" y="3441698"/>
            <a:ext cx="1265650" cy="12912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5" idx="3"/>
            <a:endCxn id="14" idx="1"/>
          </p:cNvCxnSpPr>
          <p:nvPr/>
        </p:nvCxnSpPr>
        <p:spPr>
          <a:xfrm>
            <a:off x="7793450" y="3441698"/>
            <a:ext cx="1265650" cy="27095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5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(most relevant) space propulsion systems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19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1778000" y="3314700"/>
            <a:ext cx="2374900" cy="165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Space Propulsion</a:t>
            </a: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5418550" y="2886072"/>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Material Ejection</a:t>
            </a:r>
          </a:p>
        </p:txBody>
      </p:sp>
      <p:sp>
        <p:nvSpPr>
          <p:cNvPr id="9" name="Rechteck: abgerundete Ecken 8">
            <a:extLst>
              <a:ext uri="{FF2B5EF4-FFF2-40B4-BE49-F238E27FC236}">
                <a16:creationId xmlns:a16="http://schemas.microsoft.com/office/drawing/2014/main" id="{0764C937-638A-ADE9-9A5F-40D2F41AE75B}"/>
              </a:ext>
            </a:extLst>
          </p:cNvPr>
          <p:cNvSpPr/>
          <p:nvPr/>
        </p:nvSpPr>
        <p:spPr>
          <a:xfrm>
            <a:off x="5418550" y="4921197"/>
            <a:ext cx="2374900" cy="1111252"/>
          </a:xfrm>
          <a:prstGeom prst="roundRect">
            <a:avLst/>
          </a:prstGeom>
          <a:solidFill>
            <a:schemeClr val="accent2">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Non-Material Ejection</a:t>
            </a:r>
          </a:p>
        </p:txBody>
      </p:sp>
      <p:cxnSp>
        <p:nvCxnSpPr>
          <p:cNvPr id="11" name="Gerade Verbindung mit Pfeil 10">
            <a:extLst>
              <a:ext uri="{FF2B5EF4-FFF2-40B4-BE49-F238E27FC236}">
                <a16:creationId xmlns:a16="http://schemas.microsoft.com/office/drawing/2014/main" id="{9F42BB73-D21D-B97D-023F-EAC215BAE41C}"/>
              </a:ext>
            </a:extLst>
          </p:cNvPr>
          <p:cNvCxnSpPr>
            <a:cxnSpLocks/>
            <a:stCxn id="4" idx="3"/>
            <a:endCxn id="5" idx="1"/>
          </p:cNvCxnSpPr>
          <p:nvPr/>
        </p:nvCxnSpPr>
        <p:spPr>
          <a:xfrm flipV="1">
            <a:off x="4152900" y="3441698"/>
            <a:ext cx="1265650" cy="698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21E1B55-7A00-5E08-9C55-B3735BBE9F4F}"/>
              </a:ext>
            </a:extLst>
          </p:cNvPr>
          <p:cNvCxnSpPr>
            <a:cxnSpLocks/>
            <a:stCxn id="4" idx="3"/>
            <a:endCxn id="9" idx="1"/>
          </p:cNvCxnSpPr>
          <p:nvPr/>
        </p:nvCxnSpPr>
        <p:spPr>
          <a:xfrm>
            <a:off x="4152900" y="4140200"/>
            <a:ext cx="1265650" cy="1336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abgerundete Ecken 9">
            <a:extLst>
              <a:ext uri="{FF2B5EF4-FFF2-40B4-BE49-F238E27FC236}">
                <a16:creationId xmlns:a16="http://schemas.microsoft.com/office/drawing/2014/main" id="{2689D211-0BC2-E3B5-7D07-AAEF015727A6}"/>
              </a:ext>
            </a:extLst>
          </p:cNvPr>
          <p:cNvSpPr/>
          <p:nvPr/>
        </p:nvSpPr>
        <p:spPr>
          <a:xfrm>
            <a:off x="9059100" y="2681286"/>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sp>
        <p:nvSpPr>
          <p:cNvPr id="13" name="Rechteck: abgerundete Ecken 12">
            <a:extLst>
              <a:ext uri="{FF2B5EF4-FFF2-40B4-BE49-F238E27FC236}">
                <a16:creationId xmlns:a16="http://schemas.microsoft.com/office/drawing/2014/main" id="{2F0409FA-7A87-F2C6-0F7B-818E594303F7}"/>
              </a:ext>
            </a:extLst>
          </p:cNvPr>
          <p:cNvSpPr/>
          <p:nvPr/>
        </p:nvSpPr>
        <p:spPr>
          <a:xfrm>
            <a:off x="9059100" y="4099561"/>
            <a:ext cx="2374900" cy="1266826"/>
          </a:xfrm>
          <a:prstGeom prst="roundRect">
            <a:avLst/>
          </a:prstGeom>
          <a:solidFill>
            <a:srgbClr val="00B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Chemical Propulsion Systems</a:t>
            </a:r>
          </a:p>
        </p:txBody>
      </p:sp>
      <p:sp>
        <p:nvSpPr>
          <p:cNvPr id="14" name="Rechteck: abgerundete Ecken 13">
            <a:extLst>
              <a:ext uri="{FF2B5EF4-FFF2-40B4-BE49-F238E27FC236}">
                <a16:creationId xmlns:a16="http://schemas.microsoft.com/office/drawing/2014/main" id="{3043741B-67B7-9BE5-D021-FC57AE2E946B}"/>
              </a:ext>
            </a:extLst>
          </p:cNvPr>
          <p:cNvSpPr/>
          <p:nvPr/>
        </p:nvSpPr>
        <p:spPr>
          <a:xfrm>
            <a:off x="9059100" y="5517836"/>
            <a:ext cx="2374900" cy="1266826"/>
          </a:xfrm>
          <a:prstGeom prst="roundRect">
            <a:avLst/>
          </a:prstGeom>
          <a:solidFill>
            <a:srgbClr val="00B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Electrical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5" idx="3"/>
            <a:endCxn id="10" idx="1"/>
          </p:cNvCxnSpPr>
          <p:nvPr/>
        </p:nvCxnSpPr>
        <p:spPr>
          <a:xfrm flipV="1">
            <a:off x="7793450" y="3314699"/>
            <a:ext cx="1265650" cy="126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2DE15D-1ECF-42F0-9621-BC5649AC0218}"/>
              </a:ext>
            </a:extLst>
          </p:cNvPr>
          <p:cNvCxnSpPr>
            <a:cxnSpLocks/>
            <a:stCxn id="5" idx="3"/>
            <a:endCxn id="13" idx="1"/>
          </p:cNvCxnSpPr>
          <p:nvPr/>
        </p:nvCxnSpPr>
        <p:spPr>
          <a:xfrm>
            <a:off x="7793450" y="3441698"/>
            <a:ext cx="1265650" cy="12912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5" idx="3"/>
            <a:endCxn id="14" idx="1"/>
          </p:cNvCxnSpPr>
          <p:nvPr/>
        </p:nvCxnSpPr>
        <p:spPr>
          <a:xfrm>
            <a:off x="7793450" y="3441698"/>
            <a:ext cx="1265650" cy="27095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27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8423726-5812-4EB5-BE6F-7D8A4153E05D}"/>
              </a:ext>
            </a:extLst>
          </p:cNvPr>
          <p:cNvPicPr>
            <a:picLocks noChangeAspect="1"/>
          </p:cNvPicPr>
          <p:nvPr/>
        </p:nvPicPr>
        <p:blipFill>
          <a:blip r:embed="rId2"/>
          <a:stretch>
            <a:fillRect/>
          </a:stretch>
        </p:blipFill>
        <p:spPr>
          <a:xfrm>
            <a:off x="1206500" y="-1"/>
            <a:ext cx="4889499" cy="6858001"/>
          </a:xfrm>
          <a:prstGeom prst="rect">
            <a:avLst/>
          </a:prstGeom>
        </p:spPr>
      </p:pic>
      <p:sp>
        <p:nvSpPr>
          <p:cNvPr id="2" name="Titel 1">
            <a:extLst>
              <a:ext uri="{FF2B5EF4-FFF2-40B4-BE49-F238E27FC236}">
                <a16:creationId xmlns:a16="http://schemas.microsoft.com/office/drawing/2014/main" id="{7AC0A605-84BD-40F9-B5DC-C77EF1DFA030}"/>
              </a:ext>
            </a:extLst>
          </p:cNvPr>
          <p:cNvSpPr>
            <a:spLocks noGrp="1"/>
          </p:cNvSpPr>
          <p:nvPr>
            <p:ph type="title"/>
          </p:nvPr>
        </p:nvSpPr>
        <p:spPr/>
        <p:txBody>
          <a:bodyPr/>
          <a:lstStyle/>
          <a:p>
            <a:r>
              <a:rPr lang="de-DE" dirty="0" err="1"/>
              <a:t>Lecture</a:t>
            </a:r>
            <a:r>
              <a:rPr lang="de-DE" dirty="0"/>
              <a:t> # 3</a:t>
            </a:r>
            <a:br>
              <a:rPr lang="de-DE" dirty="0"/>
            </a:br>
            <a:r>
              <a:rPr lang="de-DE" dirty="0" err="1"/>
              <a:t>Introduction</a:t>
            </a:r>
            <a:r>
              <a:rPr lang="de-DE" dirty="0"/>
              <a:t> &amp; General Course Information</a:t>
            </a:r>
          </a:p>
        </p:txBody>
      </p:sp>
      <p:sp>
        <p:nvSpPr>
          <p:cNvPr id="3" name="Textplatzhalter 2">
            <a:extLst>
              <a:ext uri="{FF2B5EF4-FFF2-40B4-BE49-F238E27FC236}">
                <a16:creationId xmlns:a16="http://schemas.microsoft.com/office/drawing/2014/main" id="{8E0C960A-F12F-470F-87B1-D8DC0788B966}"/>
              </a:ext>
            </a:extLst>
          </p:cNvPr>
          <p:cNvSpPr>
            <a:spLocks noGrp="1"/>
          </p:cNvSpPr>
          <p:nvPr>
            <p:ph type="body" idx="1"/>
          </p:nvPr>
        </p:nvSpPr>
        <p:spPr/>
        <p:txBody>
          <a:bodyPr>
            <a:noAutofit/>
          </a:bodyPr>
          <a:lstStyle/>
          <a:p>
            <a:pPr marL="230400" indent="0"/>
            <a:r>
              <a:rPr lang="de-DE" dirty="0">
                <a:solidFill>
                  <a:schemeClr val="bg1"/>
                </a:solidFill>
              </a:rPr>
              <a:t>Brief </a:t>
            </a:r>
            <a:r>
              <a:rPr lang="de-DE" dirty="0" err="1">
                <a:solidFill>
                  <a:schemeClr val="bg1"/>
                </a:solidFill>
              </a:rPr>
              <a:t>information</a:t>
            </a:r>
            <a:r>
              <a:rPr lang="de-DE" dirty="0">
                <a:solidFill>
                  <a:schemeClr val="bg1"/>
                </a:solidFill>
              </a:rPr>
              <a:t> on </a:t>
            </a:r>
            <a:r>
              <a:rPr lang="de-DE" dirty="0" err="1">
                <a:solidFill>
                  <a:schemeClr val="bg1"/>
                </a:solidFill>
              </a:rPr>
              <a:t>your</a:t>
            </a:r>
            <a:r>
              <a:rPr lang="de-DE" dirty="0">
                <a:solidFill>
                  <a:schemeClr val="bg1"/>
                </a:solidFill>
              </a:rPr>
              <a:t> </a:t>
            </a:r>
            <a:r>
              <a:rPr lang="de-DE" dirty="0" err="1">
                <a:solidFill>
                  <a:schemeClr val="bg1"/>
                </a:solidFill>
              </a:rPr>
              <a:t>lecturer</a:t>
            </a:r>
            <a:r>
              <a:rPr lang="de-DE" dirty="0">
                <a:solidFill>
                  <a:schemeClr val="bg1"/>
                </a:solidFill>
              </a:rPr>
              <a:t> and </a:t>
            </a:r>
            <a:r>
              <a:rPr lang="de-DE" dirty="0" err="1">
                <a:solidFill>
                  <a:schemeClr val="bg1"/>
                </a:solidFill>
              </a:rPr>
              <a:t>the</a:t>
            </a:r>
            <a:r>
              <a:rPr lang="de-DE" dirty="0">
                <a:solidFill>
                  <a:schemeClr val="bg1"/>
                </a:solidFill>
              </a:rPr>
              <a:t> </a:t>
            </a:r>
            <a:r>
              <a:rPr lang="de-DE" dirty="0" err="1">
                <a:solidFill>
                  <a:schemeClr val="bg1"/>
                </a:solidFill>
              </a:rPr>
              <a:t>space</a:t>
            </a:r>
            <a:r>
              <a:rPr lang="de-DE" dirty="0">
                <a:solidFill>
                  <a:schemeClr val="bg1"/>
                </a:solidFill>
              </a:rPr>
              <a:t> </a:t>
            </a:r>
            <a:r>
              <a:rPr lang="de-DE" dirty="0" err="1">
                <a:solidFill>
                  <a:schemeClr val="bg1"/>
                </a:solidFill>
              </a:rPr>
              <a:t>propulsion</a:t>
            </a:r>
            <a:r>
              <a:rPr lang="de-DE" dirty="0">
                <a:solidFill>
                  <a:schemeClr val="bg1"/>
                </a:solidFill>
              </a:rPr>
              <a:t> </a:t>
            </a:r>
            <a:r>
              <a:rPr lang="de-DE" dirty="0" err="1">
                <a:solidFill>
                  <a:schemeClr val="bg1"/>
                </a:solidFill>
              </a:rPr>
              <a:t>course</a:t>
            </a:r>
            <a:endParaRPr lang="de-DE" dirty="0"/>
          </a:p>
        </p:txBody>
      </p:sp>
      <p:sp>
        <p:nvSpPr>
          <p:cNvPr id="4" name="Bildplatzhalter 3">
            <a:extLst>
              <a:ext uri="{FF2B5EF4-FFF2-40B4-BE49-F238E27FC236}">
                <a16:creationId xmlns:a16="http://schemas.microsoft.com/office/drawing/2014/main" id="{D0C05689-07D6-49DA-BFCD-F4316DB4D236}"/>
              </a:ext>
            </a:extLst>
          </p:cNvPr>
          <p:cNvSpPr>
            <a:spLocks noGrp="1"/>
          </p:cNvSpPr>
          <p:nvPr>
            <p:ph type="pic" idx="2"/>
          </p:nvPr>
        </p:nvSpPr>
        <p:spPr/>
      </p:sp>
      <p:pic>
        <p:nvPicPr>
          <p:cNvPr id="2052" name="Picture 4" descr="Projeto Millenium Falcon Completo P/ Montar - R$ 10,99 em Mercado Livre |  Millennium falcon, Star wars, Millenium falcon">
            <a:extLst>
              <a:ext uri="{FF2B5EF4-FFF2-40B4-BE49-F238E27FC236}">
                <a16:creationId xmlns:a16="http://schemas.microsoft.com/office/drawing/2014/main" id="{B2316697-94C2-4CEF-8E8D-A0B524038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4913" y="971588"/>
            <a:ext cx="6858000" cy="491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2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r>
              <a:rPr lang="en-US" dirty="0"/>
              <a:t>Thermal Propulsion Systems</a:t>
            </a:r>
          </a:p>
          <a:p>
            <a:pPr lvl="1"/>
            <a:r>
              <a:rPr lang="en-US" sz="2000" dirty="0"/>
              <a:t>Cold gas propulsion systems</a:t>
            </a:r>
          </a:p>
          <a:p>
            <a:pPr lvl="1"/>
            <a:r>
              <a:rPr lang="en-US" sz="2000" dirty="0"/>
              <a:t>Cold gas / liquid propulsion systems (e.g. Water rocket…)</a:t>
            </a:r>
          </a:p>
          <a:p>
            <a:pPr lvl="1"/>
            <a:r>
              <a:rPr lang="en-US" sz="2000" dirty="0"/>
              <a:t>Solid powder / cold gas propulsion systems</a:t>
            </a:r>
          </a:p>
          <a:p>
            <a:pPr lvl="1"/>
            <a:r>
              <a:rPr lang="en-US" sz="2000" dirty="0"/>
              <a:t>Cryogenic boil-off propulsion systems</a:t>
            </a:r>
          </a:p>
          <a:p>
            <a:pPr lvl="1"/>
            <a:r>
              <a:rPr lang="en-US" sz="2000" dirty="0"/>
              <a:t>Liquefied gas propulsion systems</a:t>
            </a:r>
          </a:p>
          <a:p>
            <a:pPr lvl="1"/>
            <a:r>
              <a:rPr lang="en-US" sz="2000" dirty="0"/>
              <a:t>Steam (hot Water vapor) propulsion systems </a:t>
            </a:r>
          </a:p>
          <a:p>
            <a:pPr lvl="1"/>
            <a:r>
              <a:rPr lang="en-US" sz="2000" dirty="0">
                <a:solidFill>
                  <a:srgbClr val="FF0000"/>
                </a:solidFill>
              </a:rPr>
              <a:t>Electrothermal propulsion systems</a:t>
            </a:r>
          </a:p>
          <a:p>
            <a:pPr lvl="1"/>
            <a:r>
              <a:rPr lang="en-US" sz="2000" dirty="0">
                <a:solidFill>
                  <a:srgbClr val="00B050"/>
                </a:solidFill>
              </a:rPr>
              <a:t>Solar thermal propulsion systems</a:t>
            </a:r>
          </a:p>
          <a:p>
            <a:pPr lvl="1"/>
            <a:r>
              <a:rPr lang="en-US" sz="2000" dirty="0">
                <a:solidFill>
                  <a:srgbClr val="00B050"/>
                </a:solidFill>
              </a:rPr>
              <a:t>Nuclear thermal propulsion systems</a:t>
            </a:r>
          </a:p>
          <a:p>
            <a:pPr lvl="2"/>
            <a:endParaRPr lang="en-US"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20</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63946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r>
              <a:rPr lang="en-US" dirty="0"/>
              <a:t>Thermal Propulsion Systems – Group 1 – Acceleration principle by expansion leading to medium cool-down </a:t>
            </a:r>
          </a:p>
          <a:p>
            <a:pPr lvl="1"/>
            <a:r>
              <a:rPr lang="en-US" sz="2000" dirty="0"/>
              <a:t>Cold gas propulsion systems</a:t>
            </a:r>
          </a:p>
          <a:p>
            <a:pPr lvl="1"/>
            <a:r>
              <a:rPr lang="en-US" sz="2000" dirty="0"/>
              <a:t>Cold gas / liquid propulsion systems (e.g. Water rocket…)</a:t>
            </a:r>
          </a:p>
          <a:p>
            <a:pPr lvl="1"/>
            <a:r>
              <a:rPr lang="en-US" sz="2000" dirty="0"/>
              <a:t>Solid powder / cold gas propulsion systems</a:t>
            </a:r>
          </a:p>
          <a:p>
            <a:pPr lvl="1"/>
            <a:r>
              <a:rPr lang="en-US" sz="2000" dirty="0"/>
              <a:t>Cryogenic boil-off propulsion systems</a:t>
            </a:r>
          </a:p>
          <a:p>
            <a:pPr lvl="1"/>
            <a:r>
              <a:rPr lang="en-US" sz="2000" dirty="0"/>
              <a:t>Liquefied gas propulsion systems</a:t>
            </a:r>
          </a:p>
          <a:p>
            <a:pPr lvl="1"/>
            <a:r>
              <a:rPr lang="en-US" sz="2000" dirty="0"/>
              <a:t>Steam (hot Water vapor) propulsion systems</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21</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87087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r>
              <a:rPr lang="en-US" dirty="0"/>
              <a:t>Thermal Propulsion Systems – Group 2 – Acceleration principle by medium heating with electric power (+ expansion leading to medium cool-down) </a:t>
            </a:r>
          </a:p>
          <a:p>
            <a:pPr lvl="1"/>
            <a:r>
              <a:rPr lang="en-US" sz="2000" dirty="0">
                <a:solidFill>
                  <a:srgbClr val="FF0000"/>
                </a:solidFill>
              </a:rPr>
              <a:t>Electrothermal propulsion systems</a:t>
            </a:r>
          </a:p>
          <a:p>
            <a:pPr marL="457200" lvl="1" indent="-331470">
              <a:spcBef>
                <a:spcPts val="1000"/>
              </a:spcBef>
              <a:buSzPts val="1620"/>
              <a:buFont typeface="Noto Sans Symbols"/>
              <a:buChar char="▪"/>
            </a:pPr>
            <a:r>
              <a:rPr lang="en-US" sz="2400" dirty="0"/>
              <a:t>Thermal Propulsion Systems – Group 3 by medium heating with other power means (+ expansion leading to medium cool-down)  </a:t>
            </a:r>
          </a:p>
          <a:p>
            <a:pPr lvl="1"/>
            <a:r>
              <a:rPr lang="en-US" sz="2000" dirty="0">
                <a:solidFill>
                  <a:srgbClr val="00B050"/>
                </a:solidFill>
              </a:rPr>
              <a:t>Solar thermal propulsion systems</a:t>
            </a:r>
          </a:p>
          <a:p>
            <a:pPr lvl="1"/>
            <a:r>
              <a:rPr lang="en-US" sz="2000" dirty="0">
                <a:solidFill>
                  <a:srgbClr val="00B050"/>
                </a:solidFill>
              </a:rPr>
              <a:t>Nuclear thermal propulsion systems</a:t>
            </a:r>
          </a:p>
          <a:p>
            <a:pPr lvl="1"/>
            <a:r>
              <a:rPr lang="en-US" sz="2000" dirty="0">
                <a:solidFill>
                  <a:srgbClr val="00B050"/>
                </a:solidFill>
              </a:rPr>
              <a:t>Laser thermal propulsion systems</a:t>
            </a:r>
          </a:p>
          <a:p>
            <a:pPr lvl="1"/>
            <a:r>
              <a:rPr lang="en-US" sz="2000" dirty="0">
                <a:solidFill>
                  <a:srgbClr val="00B050"/>
                </a:solidFill>
              </a:rPr>
              <a:t>Microwave thermal propulsion systems</a:t>
            </a:r>
          </a:p>
          <a:p>
            <a:pPr lvl="1"/>
            <a:r>
              <a:rPr lang="en-US" sz="2000" dirty="0">
                <a:solidFill>
                  <a:srgbClr val="00B050"/>
                </a:solidFill>
              </a:rPr>
              <a:t>Others…</a:t>
            </a:r>
            <a:endParaRPr lang="de-DE" sz="2000" dirty="0">
              <a:solidFill>
                <a:srgbClr val="00B050"/>
              </a:solidFill>
            </a:endParaRPr>
          </a:p>
          <a:p>
            <a:pPr lvl="2"/>
            <a:endParaRPr lang="en-US"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22</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14216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7460687" y="128211"/>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Cold gas propulsion systems</a:t>
            </a:r>
            <a:endParaRPr lang="en-US" sz="2400" noProof="0" dirty="0"/>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4682993" y="2743196"/>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Expansion</a:t>
            </a:r>
          </a:p>
        </p:txBody>
      </p:sp>
      <p:sp>
        <p:nvSpPr>
          <p:cNvPr id="10" name="Rechteck: abgerundete Ecken 9">
            <a:extLst>
              <a:ext uri="{FF2B5EF4-FFF2-40B4-BE49-F238E27FC236}">
                <a16:creationId xmlns:a16="http://schemas.microsoft.com/office/drawing/2014/main" id="{2689D211-0BC2-E3B5-7D07-AAEF015727A6}"/>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10" idx="3"/>
            <a:endCxn id="5" idx="1"/>
          </p:cNvCxnSpPr>
          <p:nvPr/>
        </p:nvCxnSpPr>
        <p:spPr>
          <a:xfrm flipV="1">
            <a:off x="4152900" y="3298822"/>
            <a:ext cx="530093" cy="841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2DE15D-1ECF-42F0-9621-BC5649AC0218}"/>
              </a:ext>
            </a:extLst>
          </p:cNvPr>
          <p:cNvCxnSpPr>
            <a:cxnSpLocks/>
            <a:stCxn id="5" idx="3"/>
            <a:endCxn id="4" idx="1"/>
          </p:cNvCxnSpPr>
          <p:nvPr/>
        </p:nvCxnSpPr>
        <p:spPr>
          <a:xfrm flipV="1">
            <a:off x="7057893" y="477835"/>
            <a:ext cx="402794" cy="28209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5" idx="3"/>
            <a:endCxn id="34" idx="1"/>
          </p:cNvCxnSpPr>
          <p:nvPr/>
        </p:nvCxnSpPr>
        <p:spPr>
          <a:xfrm flipV="1">
            <a:off x="7057893" y="1269279"/>
            <a:ext cx="402793" cy="20295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59A44404-DEFF-46E8-867A-0AD07D96764D}"/>
              </a:ext>
            </a:extLst>
          </p:cNvPr>
          <p:cNvSpPr/>
          <p:nvPr/>
        </p:nvSpPr>
        <p:spPr>
          <a:xfrm>
            <a:off x="4682993" y="4119441"/>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Electric Heat</a:t>
            </a:r>
          </a:p>
        </p:txBody>
      </p:sp>
      <p:sp>
        <p:nvSpPr>
          <p:cNvPr id="32" name="Rechteck: abgerundete Ecken 31">
            <a:extLst>
              <a:ext uri="{FF2B5EF4-FFF2-40B4-BE49-F238E27FC236}">
                <a16:creationId xmlns:a16="http://schemas.microsoft.com/office/drawing/2014/main" id="{1BEFB06E-EDDF-42B5-98FB-E474890E05BB}"/>
              </a:ext>
            </a:extLst>
          </p:cNvPr>
          <p:cNvSpPr/>
          <p:nvPr/>
        </p:nvSpPr>
        <p:spPr>
          <a:xfrm>
            <a:off x="4661207" y="5495630"/>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other Power Heat</a:t>
            </a:r>
          </a:p>
        </p:txBody>
      </p:sp>
      <p:sp>
        <p:nvSpPr>
          <p:cNvPr id="34" name="Rechteck: abgerundete Ecken 33">
            <a:extLst>
              <a:ext uri="{FF2B5EF4-FFF2-40B4-BE49-F238E27FC236}">
                <a16:creationId xmlns:a16="http://schemas.microsoft.com/office/drawing/2014/main" id="{2BC747A7-AC90-49AC-B443-F815E27B3EF0}"/>
              </a:ext>
            </a:extLst>
          </p:cNvPr>
          <p:cNvSpPr/>
          <p:nvPr/>
        </p:nvSpPr>
        <p:spPr>
          <a:xfrm>
            <a:off x="7460686" y="919655"/>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Cold gas / liquid propulsion systems</a:t>
            </a:r>
            <a:endParaRPr lang="en-US" sz="2400" noProof="0" dirty="0"/>
          </a:p>
        </p:txBody>
      </p:sp>
      <p:sp>
        <p:nvSpPr>
          <p:cNvPr id="35" name="Rechteck: abgerundete Ecken 34">
            <a:extLst>
              <a:ext uri="{FF2B5EF4-FFF2-40B4-BE49-F238E27FC236}">
                <a16:creationId xmlns:a16="http://schemas.microsoft.com/office/drawing/2014/main" id="{C6A268C3-F57D-415E-83FE-134E76158089}"/>
              </a:ext>
            </a:extLst>
          </p:cNvPr>
          <p:cNvSpPr/>
          <p:nvPr/>
        </p:nvSpPr>
        <p:spPr>
          <a:xfrm>
            <a:off x="7460685" y="1729024"/>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Solid powder / cold gas propulsion systems</a:t>
            </a:r>
            <a:endParaRPr lang="en-US" sz="2400" noProof="0" dirty="0"/>
          </a:p>
        </p:txBody>
      </p:sp>
      <p:sp>
        <p:nvSpPr>
          <p:cNvPr id="36" name="Rechteck: abgerundete Ecken 35">
            <a:extLst>
              <a:ext uri="{FF2B5EF4-FFF2-40B4-BE49-F238E27FC236}">
                <a16:creationId xmlns:a16="http://schemas.microsoft.com/office/drawing/2014/main" id="{18097658-FF0B-44EB-B268-DBF465E07958}"/>
              </a:ext>
            </a:extLst>
          </p:cNvPr>
          <p:cNvSpPr/>
          <p:nvPr/>
        </p:nvSpPr>
        <p:spPr>
          <a:xfrm>
            <a:off x="7460685" y="2556827"/>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Cryogenic boil-off propulsion systems</a:t>
            </a:r>
            <a:endParaRPr lang="en-US" sz="2400" noProof="0" dirty="0"/>
          </a:p>
        </p:txBody>
      </p:sp>
      <p:sp>
        <p:nvSpPr>
          <p:cNvPr id="37" name="Rechteck: abgerundete Ecken 36">
            <a:extLst>
              <a:ext uri="{FF2B5EF4-FFF2-40B4-BE49-F238E27FC236}">
                <a16:creationId xmlns:a16="http://schemas.microsoft.com/office/drawing/2014/main" id="{BBFE91C1-AEB3-4407-8F0E-4937C5179BEF}"/>
              </a:ext>
            </a:extLst>
          </p:cNvPr>
          <p:cNvSpPr/>
          <p:nvPr/>
        </p:nvSpPr>
        <p:spPr>
          <a:xfrm>
            <a:off x="7451178" y="3369887"/>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Liquefied gas propulsion systems</a:t>
            </a:r>
            <a:endParaRPr lang="en-US" sz="2400" noProof="0" dirty="0"/>
          </a:p>
        </p:txBody>
      </p:sp>
      <p:sp>
        <p:nvSpPr>
          <p:cNvPr id="38" name="Rechteck: abgerundete Ecken 37">
            <a:extLst>
              <a:ext uri="{FF2B5EF4-FFF2-40B4-BE49-F238E27FC236}">
                <a16:creationId xmlns:a16="http://schemas.microsoft.com/office/drawing/2014/main" id="{C4DCDD4B-46E4-4397-A4CA-C17938651AD7}"/>
              </a:ext>
            </a:extLst>
          </p:cNvPr>
          <p:cNvSpPr/>
          <p:nvPr/>
        </p:nvSpPr>
        <p:spPr>
          <a:xfrm>
            <a:off x="7460684" y="4206657"/>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Steam (hot Water vapor) propulsion systems</a:t>
            </a:r>
            <a:endParaRPr lang="en-US" sz="2400" noProof="0" dirty="0"/>
          </a:p>
        </p:txBody>
      </p:sp>
      <p:sp>
        <p:nvSpPr>
          <p:cNvPr id="39" name="Rechteck: abgerundete Ecken 38">
            <a:extLst>
              <a:ext uri="{FF2B5EF4-FFF2-40B4-BE49-F238E27FC236}">
                <a16:creationId xmlns:a16="http://schemas.microsoft.com/office/drawing/2014/main" id="{EA2CAD70-BE31-4099-886A-00234135F630}"/>
              </a:ext>
            </a:extLst>
          </p:cNvPr>
          <p:cNvSpPr/>
          <p:nvPr/>
        </p:nvSpPr>
        <p:spPr>
          <a:xfrm>
            <a:off x="7460684" y="6051256"/>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Arcjet</a:t>
            </a:r>
            <a:r>
              <a:rPr lang="en-US" sz="2400" dirty="0"/>
              <a:t> Electrothermal Thruster</a:t>
            </a:r>
            <a:endParaRPr lang="en-US" sz="2400" noProof="0" dirty="0"/>
          </a:p>
        </p:txBody>
      </p:sp>
      <p:sp>
        <p:nvSpPr>
          <p:cNvPr id="40" name="Rechteck: abgerundete Ecken 39">
            <a:extLst>
              <a:ext uri="{FF2B5EF4-FFF2-40B4-BE49-F238E27FC236}">
                <a16:creationId xmlns:a16="http://schemas.microsoft.com/office/drawing/2014/main" id="{9FF464CD-555E-453A-9AF0-C4FCBF76C25B}"/>
              </a:ext>
            </a:extLst>
          </p:cNvPr>
          <p:cNvSpPr/>
          <p:nvPr/>
        </p:nvSpPr>
        <p:spPr>
          <a:xfrm>
            <a:off x="7451177" y="5230693"/>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Resistojet</a:t>
            </a:r>
            <a:r>
              <a:rPr lang="en-US" sz="2400" dirty="0"/>
              <a:t> Electrothermal Thruster</a:t>
            </a:r>
            <a:endParaRPr lang="en-US" sz="2400" noProof="0" dirty="0"/>
          </a:p>
        </p:txBody>
      </p:sp>
      <p:cxnSp>
        <p:nvCxnSpPr>
          <p:cNvPr id="42" name="Gerade Verbindung mit Pfeil 41">
            <a:extLst>
              <a:ext uri="{FF2B5EF4-FFF2-40B4-BE49-F238E27FC236}">
                <a16:creationId xmlns:a16="http://schemas.microsoft.com/office/drawing/2014/main" id="{D94DD0A2-BC27-4232-8D37-31A598BE3961}"/>
              </a:ext>
            </a:extLst>
          </p:cNvPr>
          <p:cNvCxnSpPr>
            <a:cxnSpLocks/>
            <a:stCxn id="31" idx="3"/>
            <a:endCxn id="39" idx="1"/>
          </p:cNvCxnSpPr>
          <p:nvPr/>
        </p:nvCxnSpPr>
        <p:spPr>
          <a:xfrm>
            <a:off x="7057893" y="4675067"/>
            <a:ext cx="402791" cy="17258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AE6A1826-330F-49DB-91BD-1E9F95D2E42F}"/>
              </a:ext>
            </a:extLst>
          </p:cNvPr>
          <p:cNvCxnSpPr>
            <a:cxnSpLocks/>
            <a:stCxn id="31" idx="3"/>
            <a:endCxn id="40" idx="1"/>
          </p:cNvCxnSpPr>
          <p:nvPr/>
        </p:nvCxnSpPr>
        <p:spPr>
          <a:xfrm>
            <a:off x="7057893" y="4675067"/>
            <a:ext cx="393284" cy="905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DEB0FA62-EEAC-4901-8397-F350200B4843}"/>
              </a:ext>
            </a:extLst>
          </p:cNvPr>
          <p:cNvCxnSpPr>
            <a:cxnSpLocks/>
            <a:stCxn id="5" idx="3"/>
            <a:endCxn id="35" idx="1"/>
          </p:cNvCxnSpPr>
          <p:nvPr/>
        </p:nvCxnSpPr>
        <p:spPr>
          <a:xfrm flipV="1">
            <a:off x="7057893" y="2078648"/>
            <a:ext cx="402792" cy="12201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7EFCA50E-7600-4392-9FCF-3E1DF84F25A8}"/>
              </a:ext>
            </a:extLst>
          </p:cNvPr>
          <p:cNvCxnSpPr>
            <a:cxnSpLocks/>
            <a:stCxn id="5" idx="3"/>
            <a:endCxn id="36" idx="1"/>
          </p:cNvCxnSpPr>
          <p:nvPr/>
        </p:nvCxnSpPr>
        <p:spPr>
          <a:xfrm flipV="1">
            <a:off x="7057893" y="2906451"/>
            <a:ext cx="402792" cy="392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54">
            <a:extLst>
              <a:ext uri="{FF2B5EF4-FFF2-40B4-BE49-F238E27FC236}">
                <a16:creationId xmlns:a16="http://schemas.microsoft.com/office/drawing/2014/main" id="{E8ADF971-C44B-40AC-BAA8-219D259A1350}"/>
              </a:ext>
            </a:extLst>
          </p:cNvPr>
          <p:cNvCxnSpPr>
            <a:cxnSpLocks/>
            <a:stCxn id="5" idx="3"/>
            <a:endCxn id="37" idx="1"/>
          </p:cNvCxnSpPr>
          <p:nvPr/>
        </p:nvCxnSpPr>
        <p:spPr>
          <a:xfrm>
            <a:off x="7057893" y="3298822"/>
            <a:ext cx="393285" cy="4206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B04C9A05-90F9-4D8D-A81A-83C0B1233C9C}"/>
              </a:ext>
            </a:extLst>
          </p:cNvPr>
          <p:cNvCxnSpPr>
            <a:cxnSpLocks/>
            <a:stCxn id="5" idx="3"/>
            <a:endCxn id="38" idx="1"/>
          </p:cNvCxnSpPr>
          <p:nvPr/>
        </p:nvCxnSpPr>
        <p:spPr>
          <a:xfrm>
            <a:off x="7057893" y="3298822"/>
            <a:ext cx="402791" cy="12574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5B131B53-081F-49B8-A7A8-E0AD5EDF0662}"/>
              </a:ext>
            </a:extLst>
          </p:cNvPr>
          <p:cNvCxnSpPr>
            <a:cxnSpLocks/>
            <a:endCxn id="31" idx="1"/>
          </p:cNvCxnSpPr>
          <p:nvPr/>
        </p:nvCxnSpPr>
        <p:spPr>
          <a:xfrm>
            <a:off x="4152900" y="4206658"/>
            <a:ext cx="530093" cy="4684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AF5F8C15-54F3-43C1-8762-FBECA350912A}"/>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102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24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7460687" y="2805314"/>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Solar thermal propulsion systems</a:t>
            </a:r>
            <a:endParaRPr lang="en-US" sz="2400" noProof="0" dirty="0"/>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4682993" y="2743196"/>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Expansion</a:t>
            </a:r>
          </a:p>
        </p:txBody>
      </p:sp>
      <p:sp>
        <p:nvSpPr>
          <p:cNvPr id="10" name="Rechteck: abgerundete Ecken 9">
            <a:extLst>
              <a:ext uri="{FF2B5EF4-FFF2-40B4-BE49-F238E27FC236}">
                <a16:creationId xmlns:a16="http://schemas.microsoft.com/office/drawing/2014/main" id="{2689D211-0BC2-E3B5-7D07-AAEF015727A6}"/>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10" idx="3"/>
            <a:endCxn id="5" idx="1"/>
          </p:cNvCxnSpPr>
          <p:nvPr/>
        </p:nvCxnSpPr>
        <p:spPr>
          <a:xfrm flipV="1">
            <a:off x="4152900" y="3298822"/>
            <a:ext cx="530093" cy="841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2DE15D-1ECF-42F0-9621-BC5649AC0218}"/>
              </a:ext>
            </a:extLst>
          </p:cNvPr>
          <p:cNvCxnSpPr>
            <a:cxnSpLocks/>
            <a:endCxn id="4" idx="1"/>
          </p:cNvCxnSpPr>
          <p:nvPr/>
        </p:nvCxnSpPr>
        <p:spPr>
          <a:xfrm flipV="1">
            <a:off x="7036107" y="3154938"/>
            <a:ext cx="424580" cy="27782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32" idx="3"/>
            <a:endCxn id="34" idx="1"/>
          </p:cNvCxnSpPr>
          <p:nvPr/>
        </p:nvCxnSpPr>
        <p:spPr>
          <a:xfrm flipV="1">
            <a:off x="7036107" y="3946382"/>
            <a:ext cx="424579" cy="21048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59A44404-DEFF-46E8-867A-0AD07D96764D}"/>
              </a:ext>
            </a:extLst>
          </p:cNvPr>
          <p:cNvSpPr/>
          <p:nvPr/>
        </p:nvSpPr>
        <p:spPr>
          <a:xfrm>
            <a:off x="4682993" y="4119441"/>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Electric Heat</a:t>
            </a:r>
          </a:p>
        </p:txBody>
      </p:sp>
      <p:sp>
        <p:nvSpPr>
          <p:cNvPr id="32" name="Rechteck: abgerundete Ecken 31">
            <a:extLst>
              <a:ext uri="{FF2B5EF4-FFF2-40B4-BE49-F238E27FC236}">
                <a16:creationId xmlns:a16="http://schemas.microsoft.com/office/drawing/2014/main" id="{1BEFB06E-EDDF-42B5-98FB-E474890E05BB}"/>
              </a:ext>
            </a:extLst>
          </p:cNvPr>
          <p:cNvSpPr/>
          <p:nvPr/>
        </p:nvSpPr>
        <p:spPr>
          <a:xfrm>
            <a:off x="4661207" y="5495630"/>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other Power Heat</a:t>
            </a:r>
          </a:p>
        </p:txBody>
      </p:sp>
      <p:sp>
        <p:nvSpPr>
          <p:cNvPr id="34" name="Rechteck: abgerundete Ecken 33">
            <a:extLst>
              <a:ext uri="{FF2B5EF4-FFF2-40B4-BE49-F238E27FC236}">
                <a16:creationId xmlns:a16="http://schemas.microsoft.com/office/drawing/2014/main" id="{2BC747A7-AC90-49AC-B443-F815E27B3EF0}"/>
              </a:ext>
            </a:extLst>
          </p:cNvPr>
          <p:cNvSpPr/>
          <p:nvPr/>
        </p:nvSpPr>
        <p:spPr>
          <a:xfrm>
            <a:off x="7460686" y="3596758"/>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Nuclear thermal propulsion systems</a:t>
            </a:r>
            <a:endParaRPr lang="en-US" sz="2400" noProof="0" dirty="0"/>
          </a:p>
        </p:txBody>
      </p:sp>
      <p:sp>
        <p:nvSpPr>
          <p:cNvPr id="35" name="Rechteck: abgerundete Ecken 34">
            <a:extLst>
              <a:ext uri="{FF2B5EF4-FFF2-40B4-BE49-F238E27FC236}">
                <a16:creationId xmlns:a16="http://schemas.microsoft.com/office/drawing/2014/main" id="{C6A268C3-F57D-415E-83FE-134E76158089}"/>
              </a:ext>
            </a:extLst>
          </p:cNvPr>
          <p:cNvSpPr/>
          <p:nvPr/>
        </p:nvSpPr>
        <p:spPr>
          <a:xfrm>
            <a:off x="7460685" y="4406127"/>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Radioisotope thermal propulsion systems</a:t>
            </a:r>
            <a:endParaRPr lang="en-US" sz="2400" noProof="0" dirty="0"/>
          </a:p>
        </p:txBody>
      </p:sp>
      <p:sp>
        <p:nvSpPr>
          <p:cNvPr id="36" name="Rechteck: abgerundete Ecken 35">
            <a:extLst>
              <a:ext uri="{FF2B5EF4-FFF2-40B4-BE49-F238E27FC236}">
                <a16:creationId xmlns:a16="http://schemas.microsoft.com/office/drawing/2014/main" id="{18097658-FF0B-44EB-B268-DBF465E07958}"/>
              </a:ext>
            </a:extLst>
          </p:cNvPr>
          <p:cNvSpPr/>
          <p:nvPr/>
        </p:nvSpPr>
        <p:spPr>
          <a:xfrm>
            <a:off x="7460685" y="5233930"/>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Laser thermal propulsion systems</a:t>
            </a:r>
            <a:endParaRPr lang="en-US" sz="2400" noProof="0" dirty="0"/>
          </a:p>
        </p:txBody>
      </p:sp>
      <p:sp>
        <p:nvSpPr>
          <p:cNvPr id="37" name="Rechteck: abgerundete Ecken 36">
            <a:extLst>
              <a:ext uri="{FF2B5EF4-FFF2-40B4-BE49-F238E27FC236}">
                <a16:creationId xmlns:a16="http://schemas.microsoft.com/office/drawing/2014/main" id="{BBFE91C1-AEB3-4407-8F0E-4937C5179BEF}"/>
              </a:ext>
            </a:extLst>
          </p:cNvPr>
          <p:cNvSpPr/>
          <p:nvPr/>
        </p:nvSpPr>
        <p:spPr>
          <a:xfrm>
            <a:off x="7451178" y="6046990"/>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Microwave thermal propulsion systems</a:t>
            </a:r>
            <a:endParaRPr lang="en-US" sz="2400" noProof="0" dirty="0"/>
          </a:p>
        </p:txBody>
      </p:sp>
      <p:cxnSp>
        <p:nvCxnSpPr>
          <p:cNvPr id="29" name="Gerade Verbindung mit Pfeil 28">
            <a:extLst>
              <a:ext uri="{FF2B5EF4-FFF2-40B4-BE49-F238E27FC236}">
                <a16:creationId xmlns:a16="http://schemas.microsoft.com/office/drawing/2014/main" id="{C2C1B5C7-DFC8-456E-96BA-8A6D84728425}"/>
              </a:ext>
            </a:extLst>
          </p:cNvPr>
          <p:cNvCxnSpPr>
            <a:cxnSpLocks/>
            <a:stCxn id="32" idx="3"/>
            <a:endCxn id="35" idx="1"/>
          </p:cNvCxnSpPr>
          <p:nvPr/>
        </p:nvCxnSpPr>
        <p:spPr>
          <a:xfrm flipV="1">
            <a:off x="7036107" y="4755751"/>
            <a:ext cx="424578" cy="12955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C22DC3F5-D686-4EC6-BEAE-1C50B441187E}"/>
              </a:ext>
            </a:extLst>
          </p:cNvPr>
          <p:cNvCxnSpPr>
            <a:cxnSpLocks/>
            <a:stCxn id="32" idx="3"/>
            <a:endCxn id="36" idx="1"/>
          </p:cNvCxnSpPr>
          <p:nvPr/>
        </p:nvCxnSpPr>
        <p:spPr>
          <a:xfrm flipV="1">
            <a:off x="7036107" y="5583554"/>
            <a:ext cx="4245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89C13A35-39B1-4960-A203-6F0035995FD7}"/>
              </a:ext>
            </a:extLst>
          </p:cNvPr>
          <p:cNvCxnSpPr>
            <a:cxnSpLocks/>
            <a:stCxn id="32" idx="3"/>
            <a:endCxn id="37" idx="1"/>
          </p:cNvCxnSpPr>
          <p:nvPr/>
        </p:nvCxnSpPr>
        <p:spPr>
          <a:xfrm>
            <a:off x="7036107" y="6051256"/>
            <a:ext cx="4150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E5452BA0-AB52-4EC7-AA79-88035642D040}"/>
              </a:ext>
            </a:extLst>
          </p:cNvPr>
          <p:cNvCxnSpPr>
            <a:cxnSpLocks/>
            <a:stCxn id="10" idx="3"/>
            <a:endCxn id="31" idx="1"/>
          </p:cNvCxnSpPr>
          <p:nvPr/>
        </p:nvCxnSpPr>
        <p:spPr>
          <a:xfrm>
            <a:off x="4152900" y="4140200"/>
            <a:ext cx="530093" cy="534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B70A52BD-71DA-48B4-BF48-74607BB7EF81}"/>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75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r>
              <a:rPr lang="en-US" dirty="0"/>
              <a:t>For group 2 and group 3 Thermal Propulsion Systems it is important to understand the power needed to increase especially the </a:t>
            </a:r>
            <a:r>
              <a:rPr lang="en-US" dirty="0" err="1"/>
              <a:t>Isp</a:t>
            </a:r>
            <a:r>
              <a:rPr lang="en-US" dirty="0"/>
              <a:t> to a higher value compared to a pure expansion acceleration principle</a:t>
            </a:r>
          </a:p>
          <a:p>
            <a:pPr marL="1040131" lvl="2" indent="0">
              <a:buNone/>
            </a:pPr>
            <a:endParaRPr lang="en-US"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5513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1</a:t>
            </a:r>
          </a:p>
          <a:p>
            <a:r>
              <a:rPr lang="en-US" dirty="0"/>
              <a:t>Description of Steam (hot Water vapor) Propulsion Systems:</a:t>
            </a:r>
          </a:p>
          <a:p>
            <a:pPr lvl="1"/>
            <a:r>
              <a:rPr lang="en-US" sz="2000" dirty="0"/>
              <a:t>A steam rocket (also known as a "hot water propulsion system") is a thermal propulsion system that uses water held in a pressure vessel at a high temperature, such that its saturated vapor pressure is significantly greater than ambient pressure</a:t>
            </a:r>
          </a:p>
          <a:p>
            <a:pPr lvl="1"/>
            <a:r>
              <a:rPr lang="en-US" sz="2000" dirty="0"/>
              <a:t>The water is allowed to escape as steam through a rocket nozzle to produce thrust</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26</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367755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1</a:t>
            </a:r>
          </a:p>
          <a:p>
            <a:r>
              <a:rPr lang="en-US" dirty="0"/>
              <a:t>Description of Steam (hot Water vapor) Propulsion Systems:</a:t>
            </a:r>
          </a:p>
          <a:p>
            <a:pPr lvl="1"/>
            <a:r>
              <a:rPr lang="en-US" sz="2000" dirty="0"/>
              <a:t>Water, while under pressure, is heated up to a high temperature (approx. 250 to 500 °C)</a:t>
            </a:r>
          </a:p>
          <a:p>
            <a:pPr lvl="1"/>
            <a:r>
              <a:rPr lang="en-US" sz="2000" dirty="0"/>
              <a:t>As the hot water goes through the nozzle and the pressure reduces, the water flashes to steam pressing on the nozzle, and leaving at high speed</a:t>
            </a:r>
          </a:p>
          <a:p>
            <a:pPr lvl="1"/>
            <a:r>
              <a:rPr lang="en-US" sz="2000" dirty="0"/>
              <a:t>The nozzle of hot water thermal propulsion systems must be able to withstand high pressure, high temperatures and the particularly corrosive nature of hot water</a:t>
            </a:r>
          </a:p>
          <a:p>
            <a:pPr lvl="1"/>
            <a:r>
              <a:rPr lang="en-US" sz="2000" dirty="0"/>
              <a:t>The simplest design has a pressurized water tank where the water is heated</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27</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07526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1</a:t>
            </a:r>
          </a:p>
          <a:p>
            <a:r>
              <a:rPr lang="en-US" dirty="0"/>
              <a:t>Characteristics of Steam (hot Water vapor) Propulsion Systems:</a:t>
            </a:r>
          </a:p>
          <a:p>
            <a:pPr lvl="1"/>
            <a:r>
              <a:rPr lang="en-US" sz="2000" dirty="0"/>
              <a:t>High degree of reliability</a:t>
            </a:r>
          </a:p>
          <a:p>
            <a:pPr lvl="1"/>
            <a:r>
              <a:rPr lang="en-US" sz="2000" dirty="0"/>
              <a:t>Very low exhaust velocity since the high latent heat of vaporization means that very little actual steam is produced and the exhaust consists mostly of water</a:t>
            </a:r>
          </a:p>
          <a:p>
            <a:pPr lvl="1"/>
            <a:r>
              <a:rPr lang="en-US" sz="2000" dirty="0"/>
              <a:t>If high temperatures and pressures are used, then the tank is very heavy</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28</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50540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a:t>Acceleration by Electric Heat as for example in </a:t>
            </a:r>
            <a:r>
              <a:rPr lang="en-US" dirty="0"/>
              <a:t>electrothermal thrusters (+ through expansion via a nozzle)</a:t>
            </a:r>
          </a:p>
          <a:p>
            <a:endParaRPr lang="en-US" dirty="0"/>
          </a:p>
          <a:p>
            <a:endParaRPr lang="en-US" dirty="0"/>
          </a:p>
          <a:p>
            <a:endParaRPr lang="en-US" dirty="0"/>
          </a:p>
          <a:p>
            <a:endParaRPr lang="en-US" dirty="0"/>
          </a:p>
          <a:p>
            <a:pPr lvl="1"/>
            <a:r>
              <a:rPr lang="en-US" sz="2000" dirty="0" err="1"/>
              <a:t>Resistojets</a:t>
            </a:r>
            <a:r>
              <a:rPr lang="en-US" sz="2000" dirty="0"/>
              <a:t>: fluid warm-up with an electric resistance </a:t>
            </a:r>
          </a:p>
          <a:p>
            <a:pPr lvl="1"/>
            <a:r>
              <a:rPr lang="en-US" sz="2000" dirty="0" err="1"/>
              <a:t>Arcjets</a:t>
            </a:r>
            <a:r>
              <a:rPr lang="en-US" sz="2000" dirty="0"/>
              <a:t>: fluid warm-up with an electric arc</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29</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5" name="Grafik 4">
            <a:extLst>
              <a:ext uri="{FF2B5EF4-FFF2-40B4-BE49-F238E27FC236}">
                <a16:creationId xmlns:a16="http://schemas.microsoft.com/office/drawing/2014/main" id="{3AB7BB3B-B4B4-47FA-BDEB-00C505949E73}"/>
              </a:ext>
            </a:extLst>
          </p:cNvPr>
          <p:cNvPicPr>
            <a:picLocks noChangeAspect="1"/>
          </p:cNvPicPr>
          <p:nvPr/>
        </p:nvPicPr>
        <p:blipFill>
          <a:blip r:embed="rId2"/>
          <a:stretch>
            <a:fillRect/>
          </a:stretch>
        </p:blipFill>
        <p:spPr>
          <a:xfrm>
            <a:off x="1552575" y="3481679"/>
            <a:ext cx="9086850" cy="1657350"/>
          </a:xfrm>
          <a:prstGeom prst="rect">
            <a:avLst/>
          </a:prstGeom>
        </p:spPr>
      </p:pic>
    </p:spTree>
    <p:extLst>
      <p:ext uri="{BB962C8B-B14F-4D97-AF65-F5344CB8AC3E}">
        <p14:creationId xmlns:p14="http://schemas.microsoft.com/office/powerpoint/2010/main" val="383980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91440" indent="0">
              <a:buNone/>
            </a:pPr>
            <a:r>
              <a:rPr lang="en-US" dirty="0"/>
              <a:t>Exercise Description:</a:t>
            </a:r>
          </a:p>
          <a:p>
            <a:r>
              <a:rPr lang="en-US" dirty="0"/>
              <a:t>Exercise # 3 (due date on 23.3.2025): Performance Analysis</a:t>
            </a:r>
            <a:endParaRPr lang="de-DE" dirty="0"/>
          </a:p>
          <a:p>
            <a:pPr lvl="1"/>
            <a:r>
              <a:rPr lang="en-US" sz="2000" dirty="0"/>
              <a:t>1-pager with the performance analysis of your Water rocket including theoretical description of the equations involved</a:t>
            </a:r>
          </a:p>
          <a:p>
            <a:pPr lvl="1"/>
            <a:r>
              <a:rPr lang="en-US" sz="2000" dirty="0"/>
              <a:t>Presentation of analysis results including graphs like altitude over time, speed over time, mass over time, pressure over time</a:t>
            </a:r>
          </a:p>
          <a:p>
            <a:pPr lvl="1"/>
            <a:r>
              <a:rPr lang="en-US" sz="2000" dirty="0"/>
              <a:t>Description of payload separation system + performance</a:t>
            </a:r>
          </a:p>
          <a:p>
            <a:r>
              <a:rPr lang="en-US" dirty="0"/>
              <a:t>Evaluation on 25.3.2025</a:t>
            </a:r>
          </a:p>
          <a:p>
            <a:pPr lvl="1"/>
            <a:r>
              <a:rPr lang="en-US" dirty="0"/>
              <a:t>To provide more details on the ground I/F (for some groups)</a:t>
            </a:r>
            <a:endParaRPr lang="de-DE"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lstStyle/>
          <a:p>
            <a:r>
              <a:rPr lang="en-US" dirty="0">
                <a:solidFill>
                  <a:schemeClr val="bg1"/>
                </a:solidFill>
              </a:rPr>
              <a:t>Project Outline</a:t>
            </a:r>
            <a:endParaRPr lang="fr-FR" dirty="0">
              <a:solidFill>
                <a:schemeClr val="bg1"/>
              </a:solidFill>
            </a:endParaRPr>
          </a:p>
        </p:txBody>
      </p:sp>
      <p:sp>
        <p:nvSpPr>
          <p:cNvPr id="4" name="Espace réservé de la date 3">
            <a:extLst>
              <a:ext uri="{FF2B5EF4-FFF2-40B4-BE49-F238E27FC236}">
                <a16:creationId xmlns:a16="http://schemas.microsoft.com/office/drawing/2014/main" id="{CF0AD287-D36E-824B-97DA-B5B92B429141}"/>
              </a:ext>
            </a:extLst>
          </p:cNvPr>
          <p:cNvSpPr>
            <a:spLocks noGrp="1"/>
          </p:cNvSpPr>
          <p:nvPr>
            <p:ph type="dt" sz="half" idx="10"/>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a:t>
            </a:r>
            <a:r>
              <a:rPr kumimoji="0" lang="de-DE" sz="2400" b="1" i="0" u="none" strike="noStrike" kern="0" cap="none" spc="0" normalizeH="0" baseline="0" noProof="0" dirty="0" err="1">
                <a:ln>
                  <a:noFill/>
                </a:ln>
                <a:solidFill>
                  <a:schemeClr val="bg1"/>
                </a:solidFill>
                <a:effectLst/>
                <a:uLnTx/>
                <a:uFillTx/>
                <a:latin typeface="Arial"/>
                <a:ea typeface="Arial"/>
                <a:cs typeface="Arial"/>
                <a:sym typeface="Arial"/>
              </a:rPr>
              <a:t>Introduction</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93981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4682993" y="2743196"/>
            <a:ext cx="2374900" cy="1111252"/>
          </a:xfrm>
          <a:prstGeom prst="roundRect">
            <a:avLst/>
          </a:prstGeom>
          <a:solidFill>
            <a:srgbClr val="7030A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Expansion</a:t>
            </a:r>
          </a:p>
        </p:txBody>
      </p:sp>
      <p:sp>
        <p:nvSpPr>
          <p:cNvPr id="10" name="Rechteck: abgerundete Ecken 9">
            <a:extLst>
              <a:ext uri="{FF2B5EF4-FFF2-40B4-BE49-F238E27FC236}">
                <a16:creationId xmlns:a16="http://schemas.microsoft.com/office/drawing/2014/main" id="{2689D211-0BC2-E3B5-7D07-AAEF015727A6}"/>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10" idx="3"/>
            <a:endCxn id="31" idx="1"/>
          </p:cNvCxnSpPr>
          <p:nvPr/>
        </p:nvCxnSpPr>
        <p:spPr>
          <a:xfrm>
            <a:off x="4152900" y="4140200"/>
            <a:ext cx="530093" cy="534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59A44404-DEFF-46E8-867A-0AD07D96764D}"/>
              </a:ext>
            </a:extLst>
          </p:cNvPr>
          <p:cNvSpPr/>
          <p:nvPr/>
        </p:nvSpPr>
        <p:spPr>
          <a:xfrm>
            <a:off x="4682993" y="4119441"/>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Electric Heat</a:t>
            </a:r>
          </a:p>
        </p:txBody>
      </p:sp>
      <p:sp>
        <p:nvSpPr>
          <p:cNvPr id="32" name="Rechteck: abgerundete Ecken 31">
            <a:extLst>
              <a:ext uri="{FF2B5EF4-FFF2-40B4-BE49-F238E27FC236}">
                <a16:creationId xmlns:a16="http://schemas.microsoft.com/office/drawing/2014/main" id="{1BEFB06E-EDDF-42B5-98FB-E474890E05BB}"/>
              </a:ext>
            </a:extLst>
          </p:cNvPr>
          <p:cNvSpPr/>
          <p:nvPr/>
        </p:nvSpPr>
        <p:spPr>
          <a:xfrm>
            <a:off x="4661207" y="5495630"/>
            <a:ext cx="2374900" cy="1111252"/>
          </a:xfrm>
          <a:prstGeom prst="roundRect">
            <a:avLst/>
          </a:prstGeom>
          <a:solidFill>
            <a:srgbClr val="7030A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other Power Heat</a:t>
            </a:r>
          </a:p>
        </p:txBody>
      </p:sp>
      <p:sp>
        <p:nvSpPr>
          <p:cNvPr id="39" name="Rechteck: abgerundete Ecken 38">
            <a:extLst>
              <a:ext uri="{FF2B5EF4-FFF2-40B4-BE49-F238E27FC236}">
                <a16:creationId xmlns:a16="http://schemas.microsoft.com/office/drawing/2014/main" id="{EA2CAD70-BE31-4099-886A-00234135F630}"/>
              </a:ext>
            </a:extLst>
          </p:cNvPr>
          <p:cNvSpPr/>
          <p:nvPr/>
        </p:nvSpPr>
        <p:spPr>
          <a:xfrm>
            <a:off x="7460684" y="6051256"/>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Arcjet</a:t>
            </a:r>
            <a:r>
              <a:rPr lang="en-US" sz="2400" dirty="0"/>
              <a:t> Electrothermal Thruster (~ 8 km/s)</a:t>
            </a:r>
            <a:endParaRPr lang="en-US" sz="2400" noProof="0" dirty="0"/>
          </a:p>
        </p:txBody>
      </p:sp>
      <p:sp>
        <p:nvSpPr>
          <p:cNvPr id="40" name="Rechteck: abgerundete Ecken 39">
            <a:extLst>
              <a:ext uri="{FF2B5EF4-FFF2-40B4-BE49-F238E27FC236}">
                <a16:creationId xmlns:a16="http://schemas.microsoft.com/office/drawing/2014/main" id="{9FF464CD-555E-453A-9AF0-C4FCBF76C25B}"/>
              </a:ext>
            </a:extLst>
          </p:cNvPr>
          <p:cNvSpPr/>
          <p:nvPr/>
        </p:nvSpPr>
        <p:spPr>
          <a:xfrm>
            <a:off x="7451177" y="5230693"/>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Resistojet</a:t>
            </a:r>
            <a:r>
              <a:rPr lang="en-US" sz="2400" dirty="0"/>
              <a:t> Electrothermal Thruster (~ 2 km/s)</a:t>
            </a:r>
            <a:endParaRPr lang="en-US" sz="2400" noProof="0" dirty="0"/>
          </a:p>
        </p:txBody>
      </p:sp>
      <p:cxnSp>
        <p:nvCxnSpPr>
          <p:cNvPr id="42" name="Gerade Verbindung mit Pfeil 41">
            <a:extLst>
              <a:ext uri="{FF2B5EF4-FFF2-40B4-BE49-F238E27FC236}">
                <a16:creationId xmlns:a16="http://schemas.microsoft.com/office/drawing/2014/main" id="{D94DD0A2-BC27-4232-8D37-31A598BE3961}"/>
              </a:ext>
            </a:extLst>
          </p:cNvPr>
          <p:cNvCxnSpPr>
            <a:cxnSpLocks/>
            <a:stCxn id="31" idx="3"/>
            <a:endCxn id="39" idx="1"/>
          </p:cNvCxnSpPr>
          <p:nvPr/>
        </p:nvCxnSpPr>
        <p:spPr>
          <a:xfrm>
            <a:off x="7057893" y="4675067"/>
            <a:ext cx="402791" cy="17258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AE6A1826-330F-49DB-91BD-1E9F95D2E42F}"/>
              </a:ext>
            </a:extLst>
          </p:cNvPr>
          <p:cNvCxnSpPr>
            <a:cxnSpLocks/>
            <a:stCxn id="31" idx="3"/>
            <a:endCxn id="40" idx="1"/>
          </p:cNvCxnSpPr>
          <p:nvPr/>
        </p:nvCxnSpPr>
        <p:spPr>
          <a:xfrm>
            <a:off x="7057893" y="4675067"/>
            <a:ext cx="393284" cy="905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51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dirty="0"/>
              <a:t>Electrothermal Thruster – Operations and Performance</a:t>
            </a:r>
          </a:p>
          <a:p>
            <a:pPr lvl="1"/>
            <a:r>
              <a:rPr lang="en-US" sz="2000" dirty="0"/>
              <a:t>Thrust generated by heating and acceleration of propellant through a nozzle</a:t>
            </a:r>
          </a:p>
          <a:p>
            <a:pPr lvl="1"/>
            <a:r>
              <a:rPr lang="en-US" sz="2000" dirty="0"/>
              <a:t>Hence specific impulse maximized for propellants with high specific heat and high temperature</a:t>
            </a:r>
          </a:p>
          <a:p>
            <a:pPr lvl="1"/>
            <a:r>
              <a:rPr lang="en-US" sz="2000" dirty="0"/>
              <a:t>High specific heat =&gt; low molecular weight</a:t>
            </a:r>
          </a:p>
          <a:p>
            <a:pPr lvl="1"/>
            <a:r>
              <a:rPr lang="en-US" sz="2000" dirty="0"/>
              <a:t>Low molecular weight gaseous propellants are more difficult to store (tank mass and volume scales approximately with inverse of molecular weight)</a:t>
            </a:r>
          </a:p>
          <a:p>
            <a:pPr lvl="1"/>
            <a:r>
              <a:rPr lang="en-US" sz="2000" dirty="0"/>
              <a:t>Trade of propellant mass gains against tank mass penalty</a:t>
            </a:r>
          </a:p>
          <a:p>
            <a:pPr lvl="1"/>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31</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269745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32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4682993" y="2743196"/>
            <a:ext cx="2374900" cy="1111252"/>
          </a:xfrm>
          <a:prstGeom prst="roundRect">
            <a:avLst/>
          </a:prstGeom>
          <a:solidFill>
            <a:srgbClr val="7030A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Expansion</a:t>
            </a:r>
          </a:p>
        </p:txBody>
      </p:sp>
      <p:sp>
        <p:nvSpPr>
          <p:cNvPr id="10" name="Rechteck: abgerundete Ecken 9">
            <a:extLst>
              <a:ext uri="{FF2B5EF4-FFF2-40B4-BE49-F238E27FC236}">
                <a16:creationId xmlns:a16="http://schemas.microsoft.com/office/drawing/2014/main" id="{2689D211-0BC2-E3B5-7D07-AAEF015727A6}"/>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10" idx="3"/>
            <a:endCxn id="5" idx="1"/>
          </p:cNvCxnSpPr>
          <p:nvPr/>
        </p:nvCxnSpPr>
        <p:spPr>
          <a:xfrm flipV="1">
            <a:off x="4152900" y="3298822"/>
            <a:ext cx="530093" cy="841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59A44404-DEFF-46E8-867A-0AD07D96764D}"/>
              </a:ext>
            </a:extLst>
          </p:cNvPr>
          <p:cNvSpPr/>
          <p:nvPr/>
        </p:nvSpPr>
        <p:spPr>
          <a:xfrm>
            <a:off x="4682993" y="4119441"/>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Electric Heat</a:t>
            </a:r>
          </a:p>
        </p:txBody>
      </p:sp>
      <p:cxnSp>
        <p:nvCxnSpPr>
          <p:cNvPr id="42" name="Gerade Verbindung mit Pfeil 41">
            <a:extLst>
              <a:ext uri="{FF2B5EF4-FFF2-40B4-BE49-F238E27FC236}">
                <a16:creationId xmlns:a16="http://schemas.microsoft.com/office/drawing/2014/main" id="{D94DD0A2-BC27-4232-8D37-31A598BE3961}"/>
              </a:ext>
            </a:extLst>
          </p:cNvPr>
          <p:cNvCxnSpPr>
            <a:cxnSpLocks/>
            <a:stCxn id="31" idx="3"/>
          </p:cNvCxnSpPr>
          <p:nvPr/>
        </p:nvCxnSpPr>
        <p:spPr>
          <a:xfrm>
            <a:off x="7057893" y="4675067"/>
            <a:ext cx="402791" cy="17258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AE6A1826-330F-49DB-91BD-1E9F95D2E42F}"/>
              </a:ext>
            </a:extLst>
          </p:cNvPr>
          <p:cNvCxnSpPr>
            <a:cxnSpLocks/>
            <a:stCxn id="31" idx="3"/>
          </p:cNvCxnSpPr>
          <p:nvPr/>
        </p:nvCxnSpPr>
        <p:spPr>
          <a:xfrm>
            <a:off x="7057893" y="4675067"/>
            <a:ext cx="393284" cy="905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41A549ED-CE8C-4F91-9CB0-3F3C6BFDD0D1}"/>
              </a:ext>
            </a:extLst>
          </p:cNvPr>
          <p:cNvPicPr>
            <a:picLocks noChangeAspect="1"/>
          </p:cNvPicPr>
          <p:nvPr/>
        </p:nvPicPr>
        <p:blipFill>
          <a:blip r:embed="rId2"/>
          <a:stretch>
            <a:fillRect/>
          </a:stretch>
        </p:blipFill>
        <p:spPr>
          <a:xfrm>
            <a:off x="1276350" y="1147575"/>
            <a:ext cx="9639300" cy="5534025"/>
          </a:xfrm>
          <a:prstGeom prst="rect">
            <a:avLst/>
          </a:prstGeom>
        </p:spPr>
      </p:pic>
      <p:sp>
        <p:nvSpPr>
          <p:cNvPr id="11" name="Rechteck 10">
            <a:extLst>
              <a:ext uri="{FF2B5EF4-FFF2-40B4-BE49-F238E27FC236}">
                <a16:creationId xmlns:a16="http://schemas.microsoft.com/office/drawing/2014/main" id="{8D838EA1-98AD-4DF6-A40B-E2824C1408EB}"/>
              </a:ext>
            </a:extLst>
          </p:cNvPr>
          <p:cNvSpPr/>
          <p:nvPr/>
        </p:nvSpPr>
        <p:spPr>
          <a:xfrm>
            <a:off x="10080434" y="891568"/>
            <a:ext cx="1244906" cy="1278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0445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a:p>
            <a:pPr lvl="1">
              <a:lnSpc>
                <a:spcPct val="110000"/>
              </a:lnSpc>
            </a:pPr>
            <a:r>
              <a:rPr lang="en-US" sz="2000" dirty="0" err="1"/>
              <a:t>Resistojets</a:t>
            </a:r>
            <a:r>
              <a:rPr lang="en-US" sz="2000" dirty="0"/>
              <a:t> are electrothermal devices in which the propellant is heated by passing through a resistively heated chamber or over a resistively heated element before entering a downstream nozzle</a:t>
            </a:r>
          </a:p>
          <a:p>
            <a:pPr lvl="1">
              <a:lnSpc>
                <a:spcPct val="110000"/>
              </a:lnSpc>
            </a:pPr>
            <a:r>
              <a:rPr lang="en-US" sz="2000" dirty="0"/>
              <a:t>The increase in exhaust velocity is due to thermal heating of the propellant, which limits the </a:t>
            </a:r>
            <a:r>
              <a:rPr lang="en-US" sz="2000" dirty="0" err="1"/>
              <a:t>Isp</a:t>
            </a:r>
            <a:r>
              <a:rPr lang="en-US" sz="2000" dirty="0"/>
              <a:t> to rather low levels for an EP system (&lt; 500 s)</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33</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28668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a:p>
            <a:pPr lvl="1">
              <a:lnSpc>
                <a:spcPct val="110000"/>
              </a:lnSpc>
            </a:pPr>
            <a:r>
              <a:rPr lang="en-US" sz="2000" dirty="0"/>
              <a:t>Application: many  </a:t>
            </a:r>
          </a:p>
          <a:p>
            <a:pPr lvl="1">
              <a:lnSpc>
                <a:spcPct val="110000"/>
              </a:lnSpc>
            </a:pPr>
            <a:r>
              <a:rPr lang="en-US" sz="2000" dirty="0"/>
              <a:t>Working fluid: hot gas</a:t>
            </a:r>
          </a:p>
          <a:p>
            <a:pPr lvl="1">
              <a:lnSpc>
                <a:spcPct val="110000"/>
              </a:lnSpc>
            </a:pPr>
            <a:r>
              <a:rPr lang="en-US" sz="2000" dirty="0"/>
              <a:t>Working fluid generation: resistive heating  </a:t>
            </a:r>
          </a:p>
          <a:p>
            <a:pPr lvl="1">
              <a:lnSpc>
                <a:spcPct val="110000"/>
              </a:lnSpc>
            </a:pPr>
            <a:r>
              <a:rPr lang="en-US" sz="2000" dirty="0"/>
              <a:t>Acceleration: nozzle</a:t>
            </a:r>
          </a:p>
          <a:p>
            <a:pPr lvl="1">
              <a:lnSpc>
                <a:spcPct val="110000"/>
              </a:lnSpc>
            </a:pPr>
            <a:r>
              <a:rPr lang="en-US" sz="2000" dirty="0"/>
              <a:t>Exhaust velocity (typical): 1 – 5 km/s  </a:t>
            </a:r>
          </a:p>
          <a:p>
            <a:pPr lvl="1">
              <a:lnSpc>
                <a:spcPct val="110000"/>
              </a:lnSpc>
            </a:pPr>
            <a:r>
              <a:rPr lang="en-US" sz="2000" dirty="0"/>
              <a:t>Power (typical): 10 W – 2 kW</a:t>
            </a:r>
            <a:endParaRPr lang="de-DE" sz="2000" dirty="0"/>
          </a:p>
          <a:p>
            <a:pPr lvl="1">
              <a:lnSpc>
                <a:spcPct val="110000"/>
              </a:lnSpc>
            </a:pPr>
            <a:r>
              <a:rPr lang="en-US" sz="2000" dirty="0"/>
              <a:t>Temperatures: typically ~ 800 to 1500 K</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34</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148785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a:p>
            <a:pPr lvl="1">
              <a:lnSpc>
                <a:spcPct val="110000"/>
              </a:lnSpc>
              <a:tabLst>
                <a:tab pos="292197" algn="l"/>
                <a:tab pos="292774" algn="l"/>
              </a:tabLst>
            </a:pPr>
            <a:r>
              <a:rPr lang="de-DE" sz="2000" dirty="0" err="1"/>
              <a:t>Principle</a:t>
            </a:r>
            <a:r>
              <a:rPr lang="de-DE" sz="2000" dirty="0"/>
              <a:t>:</a:t>
            </a:r>
          </a:p>
          <a:p>
            <a:pPr lvl="2">
              <a:lnSpc>
                <a:spcPct val="110000"/>
              </a:lnSpc>
              <a:tabLst>
                <a:tab pos="740003" algn="l"/>
                <a:tab pos="740579" algn="l"/>
              </a:tabLst>
            </a:pPr>
            <a:r>
              <a:rPr lang="de-DE" sz="1800" dirty="0" err="1"/>
              <a:t>Electrical</a:t>
            </a:r>
            <a:r>
              <a:rPr lang="de-DE" sz="1800" dirty="0"/>
              <a:t> </a:t>
            </a:r>
            <a:r>
              <a:rPr lang="de-DE" sz="1800" dirty="0" err="1"/>
              <a:t>heaters</a:t>
            </a:r>
            <a:r>
              <a:rPr lang="de-DE" sz="1800" dirty="0"/>
              <a:t> </a:t>
            </a:r>
            <a:r>
              <a:rPr lang="de-DE" sz="1800" dirty="0" err="1"/>
              <a:t>instead</a:t>
            </a:r>
            <a:r>
              <a:rPr lang="de-DE" sz="1800" dirty="0"/>
              <a:t> </a:t>
            </a:r>
            <a:r>
              <a:rPr lang="de-DE" sz="1800" dirty="0" err="1"/>
              <a:t>of</a:t>
            </a:r>
            <a:r>
              <a:rPr lang="de-DE" sz="1800" dirty="0"/>
              <a:t> </a:t>
            </a:r>
            <a:r>
              <a:rPr lang="de-DE" sz="1800" dirty="0" err="1"/>
              <a:t>chemical</a:t>
            </a:r>
            <a:r>
              <a:rPr lang="de-DE" sz="1800" dirty="0"/>
              <a:t> </a:t>
            </a:r>
            <a:r>
              <a:rPr lang="de-DE" sz="1800" dirty="0" err="1"/>
              <a:t>combustion</a:t>
            </a:r>
            <a:r>
              <a:rPr lang="de-DE" sz="1800" dirty="0"/>
              <a:t> (</a:t>
            </a:r>
            <a:r>
              <a:rPr lang="de-DE" sz="1800" dirty="0" err="1"/>
              <a:t>no</a:t>
            </a:r>
            <a:r>
              <a:rPr lang="de-DE" sz="1800" dirty="0"/>
              <a:t> </a:t>
            </a:r>
            <a:r>
              <a:rPr lang="de-DE" sz="1800" dirty="0" err="1"/>
              <a:t>ionization</a:t>
            </a:r>
            <a:r>
              <a:rPr lang="de-DE" sz="1800" dirty="0"/>
              <a:t>)</a:t>
            </a:r>
          </a:p>
          <a:p>
            <a:pPr lvl="1">
              <a:lnSpc>
                <a:spcPct val="110000"/>
              </a:lnSpc>
              <a:tabLst>
                <a:tab pos="292197" algn="l"/>
                <a:tab pos="292774" algn="l"/>
              </a:tabLst>
            </a:pPr>
            <a:r>
              <a:rPr lang="de-DE" sz="2000" dirty="0" err="1"/>
              <a:t>Propellants</a:t>
            </a:r>
            <a:r>
              <a:rPr lang="de-DE" sz="2000" dirty="0"/>
              <a:t>:</a:t>
            </a:r>
          </a:p>
          <a:p>
            <a:pPr lvl="2">
              <a:lnSpc>
                <a:spcPct val="110000"/>
              </a:lnSpc>
              <a:tabLst>
                <a:tab pos="740003" algn="l"/>
                <a:tab pos="740579" algn="l"/>
              </a:tabLst>
            </a:pPr>
            <a:r>
              <a:rPr lang="de-DE" sz="1800" dirty="0" err="1"/>
              <a:t>Nearly</a:t>
            </a:r>
            <a:r>
              <a:rPr lang="de-DE" sz="1800" dirty="0"/>
              <a:t> all (Butane, </a:t>
            </a:r>
            <a:r>
              <a:rPr lang="de-DE" sz="1800" dirty="0" err="1"/>
              <a:t>Water</a:t>
            </a:r>
            <a:r>
              <a:rPr lang="de-DE" sz="1800" dirty="0"/>
              <a:t>, Xenon, Nitrogen, </a:t>
            </a:r>
            <a:r>
              <a:rPr lang="de-DE" sz="1800" dirty="0" err="1"/>
              <a:t>Hydrazine</a:t>
            </a:r>
            <a:r>
              <a:rPr lang="de-DE" sz="1800" dirty="0"/>
              <a:t>, </a:t>
            </a:r>
            <a:r>
              <a:rPr lang="de-DE" sz="1800" dirty="0" err="1"/>
              <a:t>Ammonia</a:t>
            </a:r>
            <a:r>
              <a:rPr lang="de-DE" sz="1800" dirty="0"/>
              <a:t>, Hydrogen)</a:t>
            </a:r>
          </a:p>
          <a:p>
            <a:pPr lvl="1">
              <a:lnSpc>
                <a:spcPct val="110000"/>
              </a:lnSpc>
              <a:tabLst>
                <a:tab pos="292197" algn="l"/>
                <a:tab pos="292774" algn="l"/>
              </a:tabLst>
            </a:pPr>
            <a:r>
              <a:rPr lang="de-DE" sz="2000" dirty="0" err="1"/>
              <a:t>Typical</a:t>
            </a:r>
            <a:r>
              <a:rPr lang="de-DE" sz="2000" dirty="0"/>
              <a:t> </a:t>
            </a:r>
            <a:r>
              <a:rPr lang="de-DE" sz="2000" dirty="0" err="1"/>
              <a:t>Isp</a:t>
            </a:r>
            <a:r>
              <a:rPr lang="de-DE" sz="2000" dirty="0"/>
              <a:t>:</a:t>
            </a:r>
          </a:p>
          <a:p>
            <a:pPr lvl="2">
              <a:lnSpc>
                <a:spcPct val="110000"/>
              </a:lnSpc>
              <a:tabLst>
                <a:tab pos="740003" algn="l"/>
                <a:tab pos="740579" algn="l"/>
              </a:tabLst>
            </a:pPr>
            <a:r>
              <a:rPr lang="de-DE" sz="1800" dirty="0"/>
              <a:t>50 s (</a:t>
            </a:r>
            <a:r>
              <a:rPr lang="de-DE" sz="1800" dirty="0" err="1"/>
              <a:t>Xe</a:t>
            </a:r>
            <a:r>
              <a:rPr lang="de-DE" sz="1800" dirty="0"/>
              <a:t>) </a:t>
            </a:r>
            <a:r>
              <a:rPr lang="de-DE" sz="1800" dirty="0" err="1"/>
              <a:t>to</a:t>
            </a:r>
            <a:r>
              <a:rPr lang="de-DE" sz="1800" dirty="0"/>
              <a:t> 300 (</a:t>
            </a:r>
            <a:r>
              <a:rPr lang="de-DE" sz="1800" dirty="0" err="1"/>
              <a:t>Hydrazine</a:t>
            </a:r>
            <a:r>
              <a:rPr lang="de-DE" sz="1800" dirty="0"/>
              <a:t>) @ 50 </a:t>
            </a:r>
            <a:r>
              <a:rPr lang="de-DE" sz="1800" dirty="0" err="1"/>
              <a:t>to</a:t>
            </a:r>
            <a:r>
              <a:rPr lang="de-DE" sz="1800" dirty="0"/>
              <a:t> 90 %</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726345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a:p>
            <a:pPr lvl="1">
              <a:lnSpc>
                <a:spcPct val="110000"/>
              </a:lnSpc>
            </a:pPr>
            <a:r>
              <a:rPr lang="en-US" sz="2000" dirty="0"/>
              <a:t>Advantages</a:t>
            </a:r>
          </a:p>
          <a:p>
            <a:pPr lvl="2">
              <a:lnSpc>
                <a:spcPct val="110000"/>
              </a:lnSpc>
            </a:pPr>
            <a:r>
              <a:rPr lang="en-US" sz="1800" dirty="0"/>
              <a:t>Simpler design / configuration</a:t>
            </a:r>
          </a:p>
          <a:p>
            <a:pPr lvl="1">
              <a:lnSpc>
                <a:spcPct val="110000"/>
              </a:lnSpc>
            </a:pPr>
            <a:r>
              <a:rPr lang="en-US" sz="2000" dirty="0"/>
              <a:t>Disadvantages</a:t>
            </a:r>
          </a:p>
          <a:p>
            <a:pPr lvl="2">
              <a:lnSpc>
                <a:spcPct val="110000"/>
              </a:lnSpc>
            </a:pPr>
            <a:r>
              <a:rPr lang="en-US" sz="1800" dirty="0"/>
              <a:t>Performance efficiency is less compared to GIT (Gridded Ion Thruster)</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36</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660542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37</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AD9D880D-7568-41CE-A4F0-F06D49152688}"/>
              </a:ext>
            </a:extLst>
          </p:cNvPr>
          <p:cNvPicPr>
            <a:picLocks noChangeAspect="1"/>
          </p:cNvPicPr>
          <p:nvPr/>
        </p:nvPicPr>
        <p:blipFill>
          <a:blip r:embed="rId2"/>
          <a:stretch>
            <a:fillRect/>
          </a:stretch>
        </p:blipFill>
        <p:spPr>
          <a:xfrm>
            <a:off x="2069814" y="3244849"/>
            <a:ext cx="9072372" cy="3352800"/>
          </a:xfrm>
          <a:prstGeom prst="rect">
            <a:avLst/>
          </a:prstGeom>
        </p:spPr>
      </p:pic>
    </p:spTree>
    <p:extLst>
      <p:ext uri="{BB962C8B-B14F-4D97-AF65-F5344CB8AC3E}">
        <p14:creationId xmlns:p14="http://schemas.microsoft.com/office/powerpoint/2010/main" val="3183701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38</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01844C82-8F8F-43B2-A3AD-95367F8F015F}"/>
              </a:ext>
            </a:extLst>
          </p:cNvPr>
          <p:cNvPicPr>
            <a:picLocks noChangeAspect="1"/>
          </p:cNvPicPr>
          <p:nvPr/>
        </p:nvPicPr>
        <p:blipFill>
          <a:blip r:embed="rId2"/>
          <a:stretch>
            <a:fillRect/>
          </a:stretch>
        </p:blipFill>
        <p:spPr>
          <a:xfrm>
            <a:off x="1490357" y="3199725"/>
            <a:ext cx="9734104" cy="2951524"/>
          </a:xfrm>
          <a:prstGeom prst="rect">
            <a:avLst/>
          </a:prstGeom>
          <a:solidFill>
            <a:schemeClr val="bg1"/>
          </a:solidFill>
        </p:spPr>
      </p:pic>
    </p:spTree>
    <p:extLst>
      <p:ext uri="{BB962C8B-B14F-4D97-AF65-F5344CB8AC3E}">
        <p14:creationId xmlns:p14="http://schemas.microsoft.com/office/powerpoint/2010/main" val="1883984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a:p>
            <a:pPr lvl="1">
              <a:lnSpc>
                <a:spcPct val="110000"/>
              </a:lnSpc>
            </a:pPr>
            <a:r>
              <a:rPr lang="de-DE" sz="2000" dirty="0"/>
              <a:t>EHT – Electrothermal </a:t>
            </a:r>
            <a:r>
              <a:rPr lang="de-DE" sz="2000" dirty="0" err="1"/>
              <a:t>hydrazine</a:t>
            </a:r>
            <a:r>
              <a:rPr lang="de-DE" sz="2000" dirty="0"/>
              <a:t> </a:t>
            </a:r>
            <a:r>
              <a:rPr lang="de-DE" sz="2000" dirty="0" err="1"/>
              <a:t>thrusters</a:t>
            </a:r>
            <a:r>
              <a:rPr lang="de-DE" sz="2000" dirty="0"/>
              <a:t> </a:t>
            </a:r>
          </a:p>
          <a:p>
            <a:pPr lvl="1">
              <a:lnSpc>
                <a:spcPct val="110000"/>
              </a:lnSpc>
            </a:pPr>
            <a:r>
              <a:rPr lang="en-US" sz="2000" dirty="0"/>
              <a:t>Heats the decomposition products of a monopropellant hydrazine thruster to boost the specific impulse</a:t>
            </a:r>
            <a:endParaRPr lang="de-DE" sz="2000" dirty="0"/>
          </a:p>
          <a:p>
            <a:pPr lvl="1">
              <a:lnSpc>
                <a:spcPct val="110000"/>
              </a:lnSpc>
            </a:pPr>
            <a:r>
              <a:rPr lang="de-DE" sz="2000" dirty="0"/>
              <a:t>Performance </a:t>
            </a:r>
            <a:r>
              <a:rPr lang="de-DE" sz="2000" dirty="0" err="1"/>
              <a:t>summary</a:t>
            </a:r>
            <a:r>
              <a:rPr lang="de-DE" sz="2000" dirty="0"/>
              <a:t>:</a:t>
            </a:r>
          </a:p>
          <a:p>
            <a:pPr lvl="2">
              <a:lnSpc>
                <a:spcPct val="110000"/>
              </a:lnSpc>
            </a:pPr>
            <a:r>
              <a:rPr lang="en-US" sz="1800" dirty="0"/>
              <a:t>Specific impulse 290 to 300 s</a:t>
            </a:r>
          </a:p>
          <a:p>
            <a:pPr lvl="2">
              <a:lnSpc>
                <a:spcPct val="110000"/>
              </a:lnSpc>
            </a:pPr>
            <a:r>
              <a:rPr lang="de-DE" sz="1800" dirty="0"/>
              <a:t>150 </a:t>
            </a:r>
            <a:r>
              <a:rPr lang="de-DE" sz="1800" dirty="0" err="1"/>
              <a:t>to</a:t>
            </a:r>
            <a:r>
              <a:rPr lang="de-DE" sz="1800" dirty="0"/>
              <a:t> 800m N</a:t>
            </a:r>
          </a:p>
          <a:p>
            <a:pPr lvl="2">
              <a:lnSpc>
                <a:spcPct val="110000"/>
              </a:lnSpc>
            </a:pPr>
            <a:r>
              <a:rPr lang="en-US" sz="1800" dirty="0"/>
              <a:t>Specific power typically 1 to 2 W/</a:t>
            </a:r>
            <a:r>
              <a:rPr lang="en-US" sz="1800" dirty="0" err="1"/>
              <a:t>mN</a:t>
            </a:r>
            <a:r>
              <a:rPr lang="en-US" sz="1800" dirty="0"/>
              <a:t> </a:t>
            </a:r>
          </a:p>
          <a:p>
            <a:pPr lvl="2">
              <a:lnSpc>
                <a:spcPct val="110000"/>
              </a:lnSpc>
            </a:pPr>
            <a:r>
              <a:rPr lang="en-US" sz="1800" dirty="0"/>
              <a:t>Efficiencies apparently &gt; 100 %; due to contribution from chemical energy released during decomposition</a:t>
            </a:r>
          </a:p>
          <a:p>
            <a:pPr lvl="1">
              <a:lnSpc>
                <a:spcPct val="110000"/>
              </a:lnSpc>
            </a:pP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39</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6535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8A9D141-69FE-47B3-B711-5F3861921A93}"/>
              </a:ext>
            </a:extLst>
          </p:cNvPr>
          <p:cNvPicPr>
            <a:picLocks noChangeAspect="1"/>
          </p:cNvPicPr>
          <p:nvPr/>
        </p:nvPicPr>
        <p:blipFill>
          <a:blip r:embed="rId2"/>
          <a:stretch>
            <a:fillRect/>
          </a:stretch>
        </p:blipFill>
        <p:spPr>
          <a:xfrm>
            <a:off x="1206501" y="-12921"/>
            <a:ext cx="4856155" cy="6889509"/>
          </a:xfrm>
          <a:prstGeom prst="rect">
            <a:avLst/>
          </a:prstGeom>
        </p:spPr>
      </p:pic>
      <p:sp>
        <p:nvSpPr>
          <p:cNvPr id="2" name="Title 1">
            <a:extLst>
              <a:ext uri="{FF2B5EF4-FFF2-40B4-BE49-F238E27FC236}">
                <a16:creationId xmlns:a16="http://schemas.microsoft.com/office/drawing/2014/main" id="{4337F1AB-8F06-4DFE-A73A-556DB6555115}"/>
              </a:ext>
            </a:extLst>
          </p:cNvPr>
          <p:cNvSpPr>
            <a:spLocks noGrp="1"/>
          </p:cNvSpPr>
          <p:nvPr>
            <p:ph type="title"/>
          </p:nvPr>
        </p:nvSpPr>
        <p:spPr/>
        <p:txBody>
          <a:bodyPr>
            <a:noAutofit/>
          </a:bodyPr>
          <a:lstStyle/>
          <a:p>
            <a:r>
              <a:rPr lang="en-US" dirty="0"/>
              <a:t>Lecture # 3</a:t>
            </a:r>
            <a:br>
              <a:rPr lang="en-US" dirty="0"/>
            </a:br>
            <a:r>
              <a:rPr lang="en-US" dirty="0"/>
              <a:t>Part # 3</a:t>
            </a:r>
            <a:br>
              <a:rPr lang="en-US" dirty="0"/>
            </a:br>
            <a:r>
              <a:rPr lang="en-US" dirty="0"/>
              <a:t>Introduction in Propulsion Systems</a:t>
            </a:r>
          </a:p>
        </p:txBody>
      </p:sp>
      <p:sp>
        <p:nvSpPr>
          <p:cNvPr id="3" name="Text Placeholder 2">
            <a:extLst>
              <a:ext uri="{FF2B5EF4-FFF2-40B4-BE49-F238E27FC236}">
                <a16:creationId xmlns:a16="http://schemas.microsoft.com/office/drawing/2014/main" id="{1EFB4A26-1E15-421F-909D-81D6FA4DF496}"/>
              </a:ext>
            </a:extLst>
          </p:cNvPr>
          <p:cNvSpPr>
            <a:spLocks noGrp="1"/>
          </p:cNvSpPr>
          <p:nvPr>
            <p:ph type="body" idx="1"/>
          </p:nvPr>
        </p:nvSpPr>
        <p:spPr/>
        <p:txBody>
          <a:bodyPr/>
          <a:lstStyle/>
          <a:p>
            <a:r>
              <a:rPr lang="en-US" dirty="0"/>
              <a:t>	Brief overview on all space propulsion systems</a:t>
            </a:r>
          </a:p>
        </p:txBody>
      </p:sp>
      <p:sp>
        <p:nvSpPr>
          <p:cNvPr id="6" name="Bildplatzhalter 5">
            <a:extLst>
              <a:ext uri="{FF2B5EF4-FFF2-40B4-BE49-F238E27FC236}">
                <a16:creationId xmlns:a16="http://schemas.microsoft.com/office/drawing/2014/main" id="{633BE907-CF77-4C0F-AB59-D399595E4CA5}"/>
              </a:ext>
            </a:extLst>
          </p:cNvPr>
          <p:cNvSpPr>
            <a:spLocks noGrp="1"/>
          </p:cNvSpPr>
          <p:nvPr>
            <p:ph type="pic" idx="2"/>
          </p:nvPr>
        </p:nvSpPr>
        <p:spPr>
          <a:xfrm>
            <a:off x="1164297" y="0"/>
            <a:ext cx="4922845" cy="6858000"/>
          </a:xfrm>
        </p:spPr>
        <p:txBody>
          <a:bodyPr/>
          <a:lstStyle/>
          <a:p>
            <a:endParaRPr lang="de-DE"/>
          </a:p>
        </p:txBody>
      </p:sp>
    </p:spTree>
    <p:extLst>
      <p:ext uri="{BB962C8B-B14F-4D97-AF65-F5344CB8AC3E}">
        <p14:creationId xmlns:p14="http://schemas.microsoft.com/office/powerpoint/2010/main" val="1480826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Resistojet</a:t>
            </a:r>
            <a:r>
              <a:rPr lang="en-US" sz="2400" noProof="0" dirty="0"/>
              <a:t> </a:t>
            </a:r>
            <a:r>
              <a:rPr lang="en-US" dirty="0"/>
              <a:t>thrusters</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40</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5" name="Grafik 4">
            <a:extLst>
              <a:ext uri="{FF2B5EF4-FFF2-40B4-BE49-F238E27FC236}">
                <a16:creationId xmlns:a16="http://schemas.microsoft.com/office/drawing/2014/main" id="{0B2C9B3E-7CCA-456C-9F24-49BA8D9DBF34}"/>
              </a:ext>
            </a:extLst>
          </p:cNvPr>
          <p:cNvPicPr>
            <a:picLocks noChangeAspect="1"/>
          </p:cNvPicPr>
          <p:nvPr/>
        </p:nvPicPr>
        <p:blipFill>
          <a:blip r:embed="rId2"/>
          <a:stretch>
            <a:fillRect/>
          </a:stretch>
        </p:blipFill>
        <p:spPr>
          <a:xfrm>
            <a:off x="2495021" y="3213234"/>
            <a:ext cx="7724775" cy="2219325"/>
          </a:xfrm>
          <a:prstGeom prst="rect">
            <a:avLst/>
          </a:prstGeom>
        </p:spPr>
      </p:pic>
    </p:spTree>
    <p:extLst>
      <p:ext uri="{BB962C8B-B14F-4D97-AF65-F5344CB8AC3E}">
        <p14:creationId xmlns:p14="http://schemas.microsoft.com/office/powerpoint/2010/main" val="533572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en-US" sz="2000" dirty="0"/>
          </a:p>
          <a:p>
            <a:pPr lvl="1">
              <a:lnSpc>
                <a:spcPct val="110000"/>
              </a:lnSpc>
            </a:pPr>
            <a:r>
              <a:rPr lang="en-US" sz="2000" dirty="0"/>
              <a:t>An </a:t>
            </a:r>
            <a:r>
              <a:rPr lang="en-US" sz="2000" dirty="0" err="1"/>
              <a:t>arcjet</a:t>
            </a:r>
            <a:r>
              <a:rPr lang="en-US" sz="2000" dirty="0"/>
              <a:t> is also an electrothermal thruster that heats the propellant by passing it though a high current arc in line with the nozzle feed system</a:t>
            </a:r>
          </a:p>
          <a:p>
            <a:pPr lvl="1">
              <a:lnSpc>
                <a:spcPct val="110000"/>
              </a:lnSpc>
            </a:pPr>
            <a:r>
              <a:rPr lang="en-US" sz="2000" dirty="0"/>
              <a:t>As there is an electric discharge involved in the propellant path, plasma effects are insignificant in the exhaust velocity because the propellant is weakly ionized</a:t>
            </a:r>
            <a:endParaRPr lang="de-DE" sz="2000" dirty="0"/>
          </a:p>
          <a:p>
            <a:pPr lvl="1">
              <a:lnSpc>
                <a:spcPct val="110000"/>
              </a:lnSpc>
            </a:pPr>
            <a:r>
              <a:rPr lang="en-US" sz="2000" dirty="0"/>
              <a:t>The electrical discharge in the propellant flow adds energy to the propellant</a:t>
            </a:r>
          </a:p>
          <a:p>
            <a:pPr lvl="1">
              <a:lnSpc>
                <a:spcPct val="110000"/>
              </a:lnSpc>
            </a:pPr>
            <a:r>
              <a:rPr lang="en-US" sz="2000" dirty="0"/>
              <a:t>Use either an inert propellant, or are combined with a monopropellant hydrazine thruster</a:t>
            </a:r>
          </a:p>
          <a:p>
            <a:pPr lvl="1">
              <a:lnSpc>
                <a:spcPct val="110000"/>
              </a:lnSpc>
            </a:pPr>
            <a:r>
              <a:rPr lang="en-US" sz="2000" dirty="0" err="1"/>
              <a:t>Isp</a:t>
            </a:r>
            <a:r>
              <a:rPr lang="en-US" sz="2000" dirty="0"/>
              <a:t> is therefore limited by the thermal heating to less than about 700 s for easily stored propellants</a:t>
            </a:r>
            <a:endParaRPr lang="de-DE" sz="2000" dirty="0"/>
          </a:p>
          <a:p>
            <a:pPr lvl="1">
              <a:lnSpc>
                <a:spcPct val="110000"/>
              </a:lnSpc>
            </a:pPr>
            <a:r>
              <a:rPr lang="en-US" sz="2000" dirty="0"/>
              <a:t>1994: First </a:t>
            </a:r>
            <a:r>
              <a:rPr lang="en-US" sz="2000" dirty="0" err="1"/>
              <a:t>Arcjet</a:t>
            </a:r>
            <a:r>
              <a:rPr lang="en-US" sz="2000" dirty="0"/>
              <a:t> used for operation on TELSTAR 401 </a:t>
            </a:r>
            <a:r>
              <a:rPr lang="de-DE" sz="2000" dirty="0"/>
              <a:t>(Martin Marietta)</a:t>
            </a: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41</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07273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en-US" sz="2000" dirty="0"/>
          </a:p>
          <a:p>
            <a:pPr lvl="1">
              <a:lnSpc>
                <a:spcPct val="110000"/>
              </a:lnSpc>
            </a:pPr>
            <a:r>
              <a:rPr lang="en-US" sz="2000" dirty="0"/>
              <a:t>Application: many  </a:t>
            </a:r>
          </a:p>
          <a:p>
            <a:pPr lvl="1">
              <a:lnSpc>
                <a:spcPct val="110000"/>
              </a:lnSpc>
            </a:pPr>
            <a:r>
              <a:rPr lang="en-US" sz="2000" dirty="0"/>
              <a:t>Working fluid: plasma</a:t>
            </a:r>
          </a:p>
          <a:p>
            <a:pPr lvl="1">
              <a:lnSpc>
                <a:spcPct val="110000"/>
              </a:lnSpc>
            </a:pPr>
            <a:r>
              <a:rPr lang="en-US" sz="2000" dirty="0"/>
              <a:t>Working fluid generation: arc discharge  </a:t>
            </a:r>
          </a:p>
          <a:p>
            <a:pPr lvl="1">
              <a:lnSpc>
                <a:spcPct val="110000"/>
              </a:lnSpc>
            </a:pPr>
            <a:r>
              <a:rPr lang="en-US" sz="2000" dirty="0"/>
              <a:t>Acceleration: nozzle</a:t>
            </a:r>
          </a:p>
          <a:p>
            <a:pPr lvl="1">
              <a:lnSpc>
                <a:spcPct val="110000"/>
              </a:lnSpc>
            </a:pPr>
            <a:r>
              <a:rPr lang="en-US" sz="2000" dirty="0"/>
              <a:t>Exhaust velocity (typical): 5 – 10 km/s  </a:t>
            </a:r>
          </a:p>
          <a:p>
            <a:pPr lvl="1">
              <a:lnSpc>
                <a:spcPct val="110000"/>
              </a:lnSpc>
            </a:pPr>
            <a:r>
              <a:rPr lang="en-US" sz="2000" dirty="0"/>
              <a:t>Power (typical): 1 – 2 kW</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42</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190655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en-US" sz="2000" dirty="0"/>
          </a:p>
          <a:p>
            <a:pPr lvl="1">
              <a:lnSpc>
                <a:spcPct val="110000"/>
              </a:lnSpc>
              <a:tabLst>
                <a:tab pos="292197" algn="l"/>
                <a:tab pos="292774" algn="l"/>
              </a:tabLst>
            </a:pPr>
            <a:r>
              <a:rPr lang="en-US" sz="2000" dirty="0"/>
              <a:t>Principle:</a:t>
            </a:r>
          </a:p>
          <a:p>
            <a:pPr lvl="2">
              <a:lnSpc>
                <a:spcPct val="110000"/>
              </a:lnSpc>
              <a:tabLst>
                <a:tab pos="740003" algn="l"/>
                <a:tab pos="740579" algn="l"/>
              </a:tabLst>
            </a:pPr>
            <a:r>
              <a:rPr lang="en-US" sz="1800" dirty="0"/>
              <a:t>Electric arc heats incoming gas up to several  thousand degree (only little ionization is needed)</a:t>
            </a:r>
          </a:p>
          <a:p>
            <a:pPr lvl="1">
              <a:lnSpc>
                <a:spcPct val="110000"/>
              </a:lnSpc>
              <a:tabLst>
                <a:tab pos="303724" algn="l"/>
                <a:tab pos="304300" algn="l"/>
              </a:tabLst>
            </a:pPr>
            <a:r>
              <a:rPr lang="en-US" sz="2000" dirty="0"/>
              <a:t>Propellants:</a:t>
            </a:r>
          </a:p>
          <a:p>
            <a:pPr lvl="2">
              <a:lnSpc>
                <a:spcPct val="110000"/>
              </a:lnSpc>
              <a:tabLst>
                <a:tab pos="751529" algn="l"/>
                <a:tab pos="752105" algn="l"/>
              </a:tabLst>
            </a:pPr>
            <a:r>
              <a:rPr lang="en-US" sz="1800" dirty="0"/>
              <a:t>Lightweight (H2, He, N2H4, NH3)</a:t>
            </a:r>
          </a:p>
          <a:p>
            <a:pPr lvl="2">
              <a:lnSpc>
                <a:spcPct val="110000"/>
              </a:lnSpc>
              <a:tabLst>
                <a:tab pos="751529" algn="l"/>
                <a:tab pos="752105" algn="l"/>
              </a:tabLst>
            </a:pPr>
            <a:r>
              <a:rPr lang="en-US" sz="1800" dirty="0"/>
              <a:t>Not amused about oxygen (erosion) and carbon (deposition)</a:t>
            </a:r>
          </a:p>
          <a:p>
            <a:pPr lvl="1">
              <a:lnSpc>
                <a:spcPct val="110000"/>
              </a:lnSpc>
              <a:tabLst>
                <a:tab pos="292197" algn="l"/>
                <a:tab pos="292774" algn="l"/>
              </a:tabLst>
            </a:pPr>
            <a:r>
              <a:rPr lang="en-US" sz="2000" dirty="0"/>
              <a:t>Typical </a:t>
            </a:r>
            <a:r>
              <a:rPr lang="en-US" sz="2000" dirty="0" err="1"/>
              <a:t>Isp</a:t>
            </a:r>
            <a:r>
              <a:rPr lang="en-US" sz="2000" dirty="0"/>
              <a:t>:</a:t>
            </a:r>
          </a:p>
          <a:p>
            <a:pPr lvl="2">
              <a:lnSpc>
                <a:spcPct val="110000"/>
              </a:lnSpc>
              <a:tabLst>
                <a:tab pos="751529" algn="l"/>
                <a:tab pos="752105" algn="l"/>
              </a:tabLst>
            </a:pPr>
            <a:r>
              <a:rPr lang="en-US" sz="1800" dirty="0"/>
              <a:t>600 s (Hydrazine) @ 30 to 40 %</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43</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285686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de-DE" sz="2000" dirty="0"/>
          </a:p>
          <a:p>
            <a:pPr lvl="1">
              <a:lnSpc>
                <a:spcPct val="110000"/>
              </a:lnSpc>
            </a:pPr>
            <a:r>
              <a:rPr lang="de-DE" sz="2000" dirty="0"/>
              <a:t>Advantages:</a:t>
            </a:r>
          </a:p>
          <a:p>
            <a:pPr lvl="2">
              <a:lnSpc>
                <a:spcPct val="110000"/>
              </a:lnSpc>
              <a:tabLst>
                <a:tab pos="751529" algn="l"/>
                <a:tab pos="752105" algn="l"/>
              </a:tabLst>
            </a:pPr>
            <a:r>
              <a:rPr lang="en-US" sz="1800" dirty="0"/>
              <a:t>Technology requiring low power (9 kW/N)</a:t>
            </a:r>
          </a:p>
          <a:p>
            <a:pPr lvl="1">
              <a:lnSpc>
                <a:spcPct val="110000"/>
              </a:lnSpc>
            </a:pPr>
            <a:r>
              <a:rPr lang="de-DE" sz="2000" dirty="0" err="1"/>
              <a:t>Drawbacks</a:t>
            </a:r>
            <a:r>
              <a:rPr lang="de-DE" sz="2000" dirty="0"/>
              <a:t>:</a:t>
            </a:r>
          </a:p>
          <a:p>
            <a:pPr lvl="2">
              <a:lnSpc>
                <a:spcPct val="110000"/>
              </a:lnSpc>
              <a:tabLst>
                <a:tab pos="751529" algn="l"/>
                <a:tab pos="752105" algn="l"/>
              </a:tabLst>
            </a:pPr>
            <a:r>
              <a:rPr lang="de-DE" sz="1800" dirty="0"/>
              <a:t>Limited </a:t>
            </a:r>
            <a:r>
              <a:rPr lang="de-DE" sz="1800" dirty="0" err="1"/>
              <a:t>specific</a:t>
            </a:r>
            <a:r>
              <a:rPr lang="de-DE" sz="1800" dirty="0"/>
              <a:t> Impulse</a:t>
            </a:r>
          </a:p>
          <a:p>
            <a:pPr lvl="2">
              <a:lnSpc>
                <a:spcPct val="110000"/>
              </a:lnSpc>
              <a:tabLst>
                <a:tab pos="751529" algn="l"/>
                <a:tab pos="752105" algn="l"/>
              </a:tabLst>
            </a:pPr>
            <a:r>
              <a:rPr lang="de-DE" sz="1800" dirty="0"/>
              <a:t>Erosion and Arc </a:t>
            </a:r>
            <a:r>
              <a:rPr lang="de-DE" sz="1800" dirty="0" err="1"/>
              <a:t>stability</a:t>
            </a:r>
            <a:endParaRPr lang="de-DE" sz="18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44</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980404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de-DE"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5" name="Grafik 4">
            <a:extLst>
              <a:ext uri="{FF2B5EF4-FFF2-40B4-BE49-F238E27FC236}">
                <a16:creationId xmlns:a16="http://schemas.microsoft.com/office/drawing/2014/main" id="{5364C134-9851-4352-B331-0003DE27C6EF}"/>
              </a:ext>
            </a:extLst>
          </p:cNvPr>
          <p:cNvPicPr>
            <a:picLocks noChangeAspect="1"/>
          </p:cNvPicPr>
          <p:nvPr/>
        </p:nvPicPr>
        <p:blipFill>
          <a:blip r:embed="rId2"/>
          <a:stretch>
            <a:fillRect/>
          </a:stretch>
        </p:blipFill>
        <p:spPr>
          <a:xfrm>
            <a:off x="3225756" y="3429000"/>
            <a:ext cx="5740488" cy="2815498"/>
          </a:xfrm>
          <a:prstGeom prst="rect">
            <a:avLst/>
          </a:prstGeom>
        </p:spPr>
      </p:pic>
    </p:spTree>
    <p:extLst>
      <p:ext uri="{BB962C8B-B14F-4D97-AF65-F5344CB8AC3E}">
        <p14:creationId xmlns:p14="http://schemas.microsoft.com/office/powerpoint/2010/main" val="3187590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46</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53CD8AE9-F96E-43E2-9488-D05F1D32761B}"/>
              </a:ext>
            </a:extLst>
          </p:cNvPr>
          <p:cNvPicPr>
            <a:picLocks noChangeAspect="1"/>
          </p:cNvPicPr>
          <p:nvPr/>
        </p:nvPicPr>
        <p:blipFill>
          <a:blip r:embed="rId2"/>
          <a:stretch>
            <a:fillRect/>
          </a:stretch>
        </p:blipFill>
        <p:spPr>
          <a:xfrm>
            <a:off x="1523238" y="3118531"/>
            <a:ext cx="9145524" cy="3198876"/>
          </a:xfrm>
          <a:prstGeom prst="rect">
            <a:avLst/>
          </a:prstGeom>
        </p:spPr>
      </p:pic>
    </p:spTree>
    <p:extLst>
      <p:ext uri="{BB962C8B-B14F-4D97-AF65-F5344CB8AC3E}">
        <p14:creationId xmlns:p14="http://schemas.microsoft.com/office/powerpoint/2010/main" val="1474694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en-US" sz="2000" dirty="0"/>
          </a:p>
          <a:p>
            <a:pPr lvl="1">
              <a:lnSpc>
                <a:spcPct val="110000"/>
              </a:lnSpc>
            </a:pPr>
            <a:r>
              <a:rPr lang="en-US" sz="2000" dirty="0"/>
              <a:t>A</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47</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184EBBA1-02D6-41BC-ACCB-A4C9B9C5E752}"/>
              </a:ext>
            </a:extLst>
          </p:cNvPr>
          <p:cNvPicPr>
            <a:picLocks noChangeAspect="1"/>
          </p:cNvPicPr>
          <p:nvPr/>
        </p:nvPicPr>
        <p:blipFill>
          <a:blip r:embed="rId2"/>
          <a:stretch>
            <a:fillRect/>
          </a:stretch>
        </p:blipFill>
        <p:spPr>
          <a:xfrm>
            <a:off x="1407890" y="2728319"/>
            <a:ext cx="5873968" cy="3503549"/>
          </a:xfrm>
          <a:prstGeom prst="rect">
            <a:avLst/>
          </a:prstGeom>
          <a:solidFill>
            <a:schemeClr val="bg1"/>
          </a:solidFill>
        </p:spPr>
      </p:pic>
      <p:pic>
        <p:nvPicPr>
          <p:cNvPr id="10" name="Grafik 9">
            <a:extLst>
              <a:ext uri="{FF2B5EF4-FFF2-40B4-BE49-F238E27FC236}">
                <a16:creationId xmlns:a16="http://schemas.microsoft.com/office/drawing/2014/main" id="{5D0C218D-3E08-45F8-86B9-07F31DE6C7EF}"/>
              </a:ext>
            </a:extLst>
          </p:cNvPr>
          <p:cNvPicPr>
            <a:picLocks noChangeAspect="1"/>
          </p:cNvPicPr>
          <p:nvPr/>
        </p:nvPicPr>
        <p:blipFill>
          <a:blip r:embed="rId3"/>
          <a:stretch>
            <a:fillRect/>
          </a:stretch>
        </p:blipFill>
        <p:spPr>
          <a:xfrm>
            <a:off x="7779657" y="889708"/>
            <a:ext cx="3205842" cy="5974181"/>
          </a:xfrm>
          <a:prstGeom prst="rect">
            <a:avLst/>
          </a:prstGeom>
          <a:solidFill>
            <a:schemeClr val="bg1"/>
          </a:solidFill>
        </p:spPr>
      </p:pic>
      <p:sp>
        <p:nvSpPr>
          <p:cNvPr id="4" name="Textfeld 3">
            <a:extLst>
              <a:ext uri="{FF2B5EF4-FFF2-40B4-BE49-F238E27FC236}">
                <a16:creationId xmlns:a16="http://schemas.microsoft.com/office/drawing/2014/main" id="{8EE8C3AF-17E4-4016-95FA-D38CB4C37E5D}"/>
              </a:ext>
            </a:extLst>
          </p:cNvPr>
          <p:cNvSpPr txBox="1"/>
          <p:nvPr/>
        </p:nvSpPr>
        <p:spPr>
          <a:xfrm rot="20265505">
            <a:off x="3829348" y="3722910"/>
            <a:ext cx="1031051" cy="307777"/>
          </a:xfrm>
          <a:prstGeom prst="rect">
            <a:avLst/>
          </a:prstGeom>
          <a:solidFill>
            <a:schemeClr val="bg1"/>
          </a:solidFill>
        </p:spPr>
        <p:txBody>
          <a:bodyPr wrap="none" rtlCol="0">
            <a:spAutoFit/>
          </a:bodyPr>
          <a:lstStyle/>
          <a:p>
            <a:r>
              <a:rPr lang="de-DE" dirty="0"/>
              <a:t>Deposition</a:t>
            </a:r>
          </a:p>
        </p:txBody>
      </p:sp>
      <p:sp>
        <p:nvSpPr>
          <p:cNvPr id="11" name="Textfeld 10">
            <a:extLst>
              <a:ext uri="{FF2B5EF4-FFF2-40B4-BE49-F238E27FC236}">
                <a16:creationId xmlns:a16="http://schemas.microsoft.com/office/drawing/2014/main" id="{343360C8-DEA9-4948-9C96-5E9E4B3A3E49}"/>
              </a:ext>
            </a:extLst>
          </p:cNvPr>
          <p:cNvSpPr txBox="1"/>
          <p:nvPr/>
        </p:nvSpPr>
        <p:spPr>
          <a:xfrm rot="2942449">
            <a:off x="3098352" y="3660591"/>
            <a:ext cx="792205" cy="307777"/>
          </a:xfrm>
          <a:prstGeom prst="rect">
            <a:avLst/>
          </a:prstGeom>
          <a:solidFill>
            <a:schemeClr val="bg1"/>
          </a:solidFill>
        </p:spPr>
        <p:txBody>
          <a:bodyPr wrap="none" rtlCol="0">
            <a:spAutoFit/>
          </a:bodyPr>
          <a:lstStyle/>
          <a:p>
            <a:r>
              <a:rPr lang="de-DE" dirty="0"/>
              <a:t>Erosion</a:t>
            </a:r>
          </a:p>
        </p:txBody>
      </p:sp>
    </p:spTree>
    <p:extLst>
      <p:ext uri="{BB962C8B-B14F-4D97-AF65-F5344CB8AC3E}">
        <p14:creationId xmlns:p14="http://schemas.microsoft.com/office/powerpoint/2010/main" val="4244290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2 </a:t>
            </a:r>
          </a:p>
          <a:p>
            <a:r>
              <a:rPr lang="en-US" sz="2400" noProof="0" dirty="0" err="1"/>
              <a:t>Arcjet</a:t>
            </a:r>
            <a:r>
              <a:rPr lang="en-US" sz="2400" noProof="0" dirty="0"/>
              <a:t> </a:t>
            </a:r>
            <a:r>
              <a:rPr lang="en-US" dirty="0"/>
              <a:t>thrusters</a:t>
            </a: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48</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5" name="Grafik 4">
            <a:extLst>
              <a:ext uri="{FF2B5EF4-FFF2-40B4-BE49-F238E27FC236}">
                <a16:creationId xmlns:a16="http://schemas.microsoft.com/office/drawing/2014/main" id="{92FA27C4-65AE-4DFC-89C9-A94C5429410E}"/>
              </a:ext>
            </a:extLst>
          </p:cNvPr>
          <p:cNvPicPr>
            <a:picLocks noChangeAspect="1"/>
          </p:cNvPicPr>
          <p:nvPr/>
        </p:nvPicPr>
        <p:blipFill>
          <a:blip r:embed="rId2"/>
          <a:stretch>
            <a:fillRect/>
          </a:stretch>
        </p:blipFill>
        <p:spPr>
          <a:xfrm>
            <a:off x="638745" y="3646583"/>
            <a:ext cx="5157968" cy="2182717"/>
          </a:xfrm>
          <a:prstGeom prst="rect">
            <a:avLst/>
          </a:prstGeom>
        </p:spPr>
      </p:pic>
      <p:pic>
        <p:nvPicPr>
          <p:cNvPr id="10" name="Grafik 9">
            <a:extLst>
              <a:ext uri="{FF2B5EF4-FFF2-40B4-BE49-F238E27FC236}">
                <a16:creationId xmlns:a16="http://schemas.microsoft.com/office/drawing/2014/main" id="{296BB56D-D2D4-4EC6-A0EB-436EA614EA25}"/>
              </a:ext>
            </a:extLst>
          </p:cNvPr>
          <p:cNvPicPr>
            <a:picLocks noChangeAspect="1"/>
          </p:cNvPicPr>
          <p:nvPr/>
        </p:nvPicPr>
        <p:blipFill>
          <a:blip r:embed="rId3"/>
          <a:stretch>
            <a:fillRect/>
          </a:stretch>
        </p:blipFill>
        <p:spPr>
          <a:xfrm>
            <a:off x="6481137" y="3227709"/>
            <a:ext cx="5027180" cy="3058792"/>
          </a:xfrm>
          <a:prstGeom prst="rect">
            <a:avLst/>
          </a:prstGeom>
        </p:spPr>
      </p:pic>
    </p:spTree>
    <p:extLst>
      <p:ext uri="{BB962C8B-B14F-4D97-AF65-F5344CB8AC3E}">
        <p14:creationId xmlns:p14="http://schemas.microsoft.com/office/powerpoint/2010/main" val="1690398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3 </a:t>
            </a:r>
          </a:p>
          <a:p>
            <a:r>
              <a:rPr lang="en-US" sz="2400" noProof="0" dirty="0"/>
              <a:t>Acceleration by other power sources to heat propellant </a:t>
            </a:r>
            <a:r>
              <a:rPr lang="en-US" dirty="0"/>
              <a:t>(+ through expansion via a nozzle)</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49</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2748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91440" indent="0">
              <a:buNone/>
            </a:pPr>
            <a:r>
              <a:rPr lang="en-US" dirty="0"/>
              <a:t>Space Propulsion:</a:t>
            </a:r>
          </a:p>
          <a:p>
            <a:r>
              <a:rPr lang="en-US" b="1" dirty="0"/>
              <a:t>Space propulsion </a:t>
            </a:r>
            <a:r>
              <a:rPr lang="en-US" dirty="0"/>
              <a:t>or better in-space propulsion exclusively deals with propulsion systems used in the vacuum of space </a:t>
            </a:r>
          </a:p>
          <a:p>
            <a:r>
              <a:rPr lang="en-US" dirty="0"/>
              <a:t>(In-space propulsion should not be confused with </a:t>
            </a:r>
            <a:r>
              <a:rPr lang="en-US" b="1" dirty="0"/>
              <a:t>space launch </a:t>
            </a:r>
            <a:r>
              <a:rPr lang="en-US" dirty="0"/>
              <a:t>or </a:t>
            </a:r>
            <a:r>
              <a:rPr lang="en-US" b="1" dirty="0"/>
              <a:t>atmospheric re-entry)</a:t>
            </a:r>
          </a:p>
          <a:p>
            <a:r>
              <a:rPr lang="en-US" dirty="0"/>
              <a:t>In that sense space or spacecraft propulsion is any method used to accelerate spacecraft / satellites by </a:t>
            </a:r>
            <a:r>
              <a:rPr lang="en-US" b="1" dirty="0"/>
              <a:t>ejection of material</a:t>
            </a:r>
          </a:p>
          <a:p>
            <a:r>
              <a:rPr lang="en-US" dirty="0">
                <a:solidFill>
                  <a:schemeClr val="tx1"/>
                </a:solidFill>
              </a:rPr>
              <a:t>So the b</a:t>
            </a:r>
            <a:r>
              <a:rPr lang="en-US" sz="2400" dirty="0">
                <a:solidFill>
                  <a:schemeClr val="tx1"/>
                </a:solidFill>
              </a:rPr>
              <a:t>asic working principle i</a:t>
            </a:r>
            <a:r>
              <a:rPr lang="en-US" dirty="0"/>
              <a:t>n its simplest form, is a system that accelerates matter to provide a force of thrust that moves or rotates a vehicle</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What is the principle of Space Propulsion?</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13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3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50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7460687" y="2805314"/>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Solar thermal propulsion systems</a:t>
            </a:r>
            <a:endParaRPr lang="en-US" sz="2400" noProof="0" dirty="0"/>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4682993" y="2743196"/>
            <a:ext cx="2374900" cy="1111252"/>
          </a:xfrm>
          <a:prstGeom prst="roundRect">
            <a:avLst/>
          </a:prstGeom>
          <a:solidFill>
            <a:srgbClr val="7030A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Expansion</a:t>
            </a:r>
          </a:p>
        </p:txBody>
      </p:sp>
      <p:sp>
        <p:nvSpPr>
          <p:cNvPr id="10" name="Rechteck: abgerundete Ecken 9">
            <a:extLst>
              <a:ext uri="{FF2B5EF4-FFF2-40B4-BE49-F238E27FC236}">
                <a16:creationId xmlns:a16="http://schemas.microsoft.com/office/drawing/2014/main" id="{2689D211-0BC2-E3B5-7D07-AAEF015727A6}"/>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cxnSp>
        <p:nvCxnSpPr>
          <p:cNvPr id="18" name="Gerade Verbindung mit Pfeil 17">
            <a:extLst>
              <a:ext uri="{FF2B5EF4-FFF2-40B4-BE49-F238E27FC236}">
                <a16:creationId xmlns:a16="http://schemas.microsoft.com/office/drawing/2014/main" id="{ED2DE15D-1ECF-42F0-9621-BC5649AC0218}"/>
              </a:ext>
            </a:extLst>
          </p:cNvPr>
          <p:cNvCxnSpPr>
            <a:cxnSpLocks/>
            <a:endCxn id="4" idx="1"/>
          </p:cNvCxnSpPr>
          <p:nvPr/>
        </p:nvCxnSpPr>
        <p:spPr>
          <a:xfrm flipV="1">
            <a:off x="7036107" y="3154938"/>
            <a:ext cx="424580" cy="27782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32" idx="3"/>
            <a:endCxn id="34" idx="1"/>
          </p:cNvCxnSpPr>
          <p:nvPr/>
        </p:nvCxnSpPr>
        <p:spPr>
          <a:xfrm flipV="1">
            <a:off x="7036107" y="3946382"/>
            <a:ext cx="424579" cy="21048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59A44404-DEFF-46E8-867A-0AD07D96764D}"/>
              </a:ext>
            </a:extLst>
          </p:cNvPr>
          <p:cNvSpPr/>
          <p:nvPr/>
        </p:nvSpPr>
        <p:spPr>
          <a:xfrm>
            <a:off x="4682993" y="4119441"/>
            <a:ext cx="2374900" cy="1111252"/>
          </a:xfrm>
          <a:prstGeom prst="roundRect">
            <a:avLst/>
          </a:prstGeom>
          <a:solidFill>
            <a:srgbClr val="7030A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Electric Heat</a:t>
            </a:r>
          </a:p>
        </p:txBody>
      </p:sp>
      <p:sp>
        <p:nvSpPr>
          <p:cNvPr id="32" name="Rechteck: abgerundete Ecken 31">
            <a:extLst>
              <a:ext uri="{FF2B5EF4-FFF2-40B4-BE49-F238E27FC236}">
                <a16:creationId xmlns:a16="http://schemas.microsoft.com/office/drawing/2014/main" id="{1BEFB06E-EDDF-42B5-98FB-E474890E05BB}"/>
              </a:ext>
            </a:extLst>
          </p:cNvPr>
          <p:cNvSpPr/>
          <p:nvPr/>
        </p:nvSpPr>
        <p:spPr>
          <a:xfrm>
            <a:off x="4661207" y="5495630"/>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Acceleration by other Power Heat</a:t>
            </a:r>
          </a:p>
        </p:txBody>
      </p:sp>
      <p:sp>
        <p:nvSpPr>
          <p:cNvPr id="34" name="Rechteck: abgerundete Ecken 33">
            <a:extLst>
              <a:ext uri="{FF2B5EF4-FFF2-40B4-BE49-F238E27FC236}">
                <a16:creationId xmlns:a16="http://schemas.microsoft.com/office/drawing/2014/main" id="{2BC747A7-AC90-49AC-B443-F815E27B3EF0}"/>
              </a:ext>
            </a:extLst>
          </p:cNvPr>
          <p:cNvSpPr/>
          <p:nvPr/>
        </p:nvSpPr>
        <p:spPr>
          <a:xfrm>
            <a:off x="7460686" y="3596758"/>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Nuclear thermal propulsion systems</a:t>
            </a:r>
            <a:endParaRPr lang="en-US" sz="2400" noProof="0" dirty="0"/>
          </a:p>
        </p:txBody>
      </p:sp>
      <p:sp>
        <p:nvSpPr>
          <p:cNvPr id="35" name="Rechteck: abgerundete Ecken 34">
            <a:extLst>
              <a:ext uri="{FF2B5EF4-FFF2-40B4-BE49-F238E27FC236}">
                <a16:creationId xmlns:a16="http://schemas.microsoft.com/office/drawing/2014/main" id="{C6A268C3-F57D-415E-83FE-134E76158089}"/>
              </a:ext>
            </a:extLst>
          </p:cNvPr>
          <p:cNvSpPr/>
          <p:nvPr/>
        </p:nvSpPr>
        <p:spPr>
          <a:xfrm>
            <a:off x="7460685" y="4406127"/>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Radioisotope thermal propulsion systems</a:t>
            </a:r>
            <a:endParaRPr lang="en-US" sz="2400" noProof="0" dirty="0"/>
          </a:p>
        </p:txBody>
      </p:sp>
      <p:sp>
        <p:nvSpPr>
          <p:cNvPr id="36" name="Rechteck: abgerundete Ecken 35">
            <a:extLst>
              <a:ext uri="{FF2B5EF4-FFF2-40B4-BE49-F238E27FC236}">
                <a16:creationId xmlns:a16="http://schemas.microsoft.com/office/drawing/2014/main" id="{18097658-FF0B-44EB-B268-DBF465E07958}"/>
              </a:ext>
            </a:extLst>
          </p:cNvPr>
          <p:cNvSpPr/>
          <p:nvPr/>
        </p:nvSpPr>
        <p:spPr>
          <a:xfrm>
            <a:off x="7460685" y="5233930"/>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Laser thermal propulsion systems</a:t>
            </a:r>
            <a:endParaRPr lang="en-US" sz="2400" noProof="0" dirty="0"/>
          </a:p>
        </p:txBody>
      </p:sp>
      <p:sp>
        <p:nvSpPr>
          <p:cNvPr id="37" name="Rechteck: abgerundete Ecken 36">
            <a:extLst>
              <a:ext uri="{FF2B5EF4-FFF2-40B4-BE49-F238E27FC236}">
                <a16:creationId xmlns:a16="http://schemas.microsoft.com/office/drawing/2014/main" id="{BBFE91C1-AEB3-4407-8F0E-4937C5179BEF}"/>
              </a:ext>
            </a:extLst>
          </p:cNvPr>
          <p:cNvSpPr/>
          <p:nvPr/>
        </p:nvSpPr>
        <p:spPr>
          <a:xfrm>
            <a:off x="7451178" y="6046990"/>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Microwave thermal propulsion systems</a:t>
            </a:r>
            <a:endParaRPr lang="en-US" sz="2400" noProof="0" dirty="0"/>
          </a:p>
        </p:txBody>
      </p:sp>
      <p:cxnSp>
        <p:nvCxnSpPr>
          <p:cNvPr id="29" name="Gerade Verbindung mit Pfeil 28">
            <a:extLst>
              <a:ext uri="{FF2B5EF4-FFF2-40B4-BE49-F238E27FC236}">
                <a16:creationId xmlns:a16="http://schemas.microsoft.com/office/drawing/2014/main" id="{C2C1B5C7-DFC8-456E-96BA-8A6D84728425}"/>
              </a:ext>
            </a:extLst>
          </p:cNvPr>
          <p:cNvCxnSpPr>
            <a:cxnSpLocks/>
            <a:stCxn id="32" idx="3"/>
            <a:endCxn id="35" idx="1"/>
          </p:cNvCxnSpPr>
          <p:nvPr/>
        </p:nvCxnSpPr>
        <p:spPr>
          <a:xfrm flipV="1">
            <a:off x="7036107" y="4755751"/>
            <a:ext cx="424578" cy="12955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C22DC3F5-D686-4EC6-BEAE-1C50B441187E}"/>
              </a:ext>
            </a:extLst>
          </p:cNvPr>
          <p:cNvCxnSpPr>
            <a:cxnSpLocks/>
            <a:stCxn id="32" idx="3"/>
            <a:endCxn id="36" idx="1"/>
          </p:cNvCxnSpPr>
          <p:nvPr/>
        </p:nvCxnSpPr>
        <p:spPr>
          <a:xfrm flipV="1">
            <a:off x="7036107" y="5583554"/>
            <a:ext cx="4245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89C13A35-39B1-4960-A203-6F0035995FD7}"/>
              </a:ext>
            </a:extLst>
          </p:cNvPr>
          <p:cNvCxnSpPr>
            <a:cxnSpLocks/>
            <a:stCxn id="32" idx="3"/>
            <a:endCxn id="37" idx="1"/>
          </p:cNvCxnSpPr>
          <p:nvPr/>
        </p:nvCxnSpPr>
        <p:spPr>
          <a:xfrm>
            <a:off x="7036107" y="6051256"/>
            <a:ext cx="4150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B70A52BD-71DA-48B4-BF48-74607BB7EF81}"/>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5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Description of solar thermal propulsion systems</a:t>
            </a:r>
            <a:endParaRPr lang="en-US" sz="2000" dirty="0"/>
          </a:p>
          <a:p>
            <a:pPr lvl="1">
              <a:lnSpc>
                <a:spcPct val="110000"/>
              </a:lnSpc>
            </a:pPr>
            <a:r>
              <a:rPr lang="en-US" sz="2000" dirty="0"/>
              <a:t>A solar thermal rocket is a spacecraft propulsion system that would make use of solar power to directly heat reaction mass (propellant like Hydrogen), and therefore would not require an electrical generator, like most other forms of solar-powered propulsion do</a:t>
            </a:r>
          </a:p>
          <a:p>
            <a:pPr lvl="1">
              <a:lnSpc>
                <a:spcPct val="110000"/>
              </a:lnSpc>
            </a:pPr>
            <a:r>
              <a:rPr lang="en-US" sz="2000" dirty="0"/>
              <a:t>The rocket would only have to carry the means of capturing solar energy, such as mirrors</a:t>
            </a:r>
          </a:p>
          <a:p>
            <a:pPr lvl="1">
              <a:lnSpc>
                <a:spcPct val="110000"/>
              </a:lnSpc>
            </a:pPr>
            <a:r>
              <a:rPr lang="en-US" sz="2000" dirty="0"/>
              <a:t>The heated propellant would be fed through a conventional rocket nozzle to produce thrust </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51</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969398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Description of solar thermal propulsion systems</a:t>
            </a:r>
          </a:p>
          <a:p>
            <a:pPr lvl="1">
              <a:lnSpc>
                <a:spcPct val="110000"/>
              </a:lnSpc>
            </a:pPr>
            <a:r>
              <a:rPr lang="en-US" sz="2000" dirty="0"/>
              <a:t>Its engine thrust would be directly related to the surface area of the solar collector and to the local intensity of the solar radiation</a:t>
            </a:r>
          </a:p>
          <a:p>
            <a:pPr lvl="1">
              <a:lnSpc>
                <a:spcPct val="110000"/>
              </a:lnSpc>
            </a:pPr>
            <a:r>
              <a:rPr lang="en-US" sz="2000" dirty="0"/>
              <a:t>In the shorter term, solar thermal propulsion has been proposed both for longer-life, lower-cost, more efficient use of the sun and more-flexible cryogenic upper stages</a:t>
            </a:r>
          </a:p>
          <a:p>
            <a:pPr lvl="1">
              <a:lnSpc>
                <a:spcPct val="110000"/>
              </a:lnSpc>
            </a:pPr>
            <a:r>
              <a:rPr lang="en-US" sz="2000" dirty="0"/>
              <a:t>Solar thermal propulsion is also a good candidate for use in reusable inter-orbital tugs, as it is a high-efficiency low-thrust system that can be re-fueled with relative ease</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52</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19955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Architecture of solar thermal propulsion systems</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53</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9" name="Ellipse 8">
            <a:extLst>
              <a:ext uri="{FF2B5EF4-FFF2-40B4-BE49-F238E27FC236}">
                <a16:creationId xmlns:a16="http://schemas.microsoft.com/office/drawing/2014/main" id="{9E2008C7-976B-4A0C-B2B8-8201DAE71AA6}"/>
              </a:ext>
            </a:extLst>
          </p:cNvPr>
          <p:cNvSpPr/>
          <p:nvPr/>
        </p:nvSpPr>
        <p:spPr>
          <a:xfrm>
            <a:off x="3362179" y="3591846"/>
            <a:ext cx="1378634" cy="1308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leichschenkliges Dreieck 9">
            <a:extLst>
              <a:ext uri="{FF2B5EF4-FFF2-40B4-BE49-F238E27FC236}">
                <a16:creationId xmlns:a16="http://schemas.microsoft.com/office/drawing/2014/main" id="{3699DC31-EAE8-4D21-81B1-73E148D734E8}"/>
              </a:ext>
            </a:extLst>
          </p:cNvPr>
          <p:cNvSpPr/>
          <p:nvPr/>
        </p:nvSpPr>
        <p:spPr>
          <a:xfrm rot="16200000">
            <a:off x="8257735" y="5111153"/>
            <a:ext cx="956603" cy="11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Verbinder: gewinkelt 10">
            <a:extLst>
              <a:ext uri="{FF2B5EF4-FFF2-40B4-BE49-F238E27FC236}">
                <a16:creationId xmlns:a16="http://schemas.microsoft.com/office/drawing/2014/main" id="{F21A9BF5-1687-46D2-8046-378F38A202B4}"/>
              </a:ext>
            </a:extLst>
          </p:cNvPr>
          <p:cNvCxnSpPr>
            <a:cxnSpLocks/>
            <a:stCxn id="9" idx="4"/>
          </p:cNvCxnSpPr>
          <p:nvPr/>
        </p:nvCxnSpPr>
        <p:spPr>
          <a:xfrm rot="16200000" flipH="1">
            <a:off x="5724861" y="3226775"/>
            <a:ext cx="773720" cy="412045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 name="Multiplikationszeichen 11">
            <a:extLst>
              <a:ext uri="{FF2B5EF4-FFF2-40B4-BE49-F238E27FC236}">
                <a16:creationId xmlns:a16="http://schemas.microsoft.com/office/drawing/2014/main" id="{67C2DDCE-68E0-47B7-8EBD-64193B86F309}"/>
              </a:ext>
            </a:extLst>
          </p:cNvPr>
          <p:cNvSpPr/>
          <p:nvPr/>
        </p:nvSpPr>
        <p:spPr>
          <a:xfrm>
            <a:off x="6336913" y="5368012"/>
            <a:ext cx="690507" cy="6278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a:extLst>
              <a:ext uri="{FF2B5EF4-FFF2-40B4-BE49-F238E27FC236}">
                <a16:creationId xmlns:a16="http://schemas.microsoft.com/office/drawing/2014/main" id="{37F5768D-7A5A-44B9-A91D-2C64C44F1C8E}"/>
              </a:ext>
            </a:extLst>
          </p:cNvPr>
          <p:cNvSpPr txBox="1"/>
          <p:nvPr/>
        </p:nvSpPr>
        <p:spPr>
          <a:xfrm>
            <a:off x="4884537" y="4015160"/>
            <a:ext cx="869149" cy="461665"/>
          </a:xfrm>
          <a:prstGeom prst="rect">
            <a:avLst/>
          </a:prstGeom>
          <a:noFill/>
        </p:spPr>
        <p:txBody>
          <a:bodyPr wrap="none" rtlCol="0">
            <a:spAutoFit/>
          </a:bodyPr>
          <a:lstStyle/>
          <a:p>
            <a:r>
              <a:rPr lang="de-DE" sz="2400" dirty="0">
                <a:solidFill>
                  <a:schemeClr val="dk1"/>
                </a:solidFill>
              </a:rPr>
              <a:t>Tank</a:t>
            </a:r>
            <a:endParaRPr lang="en-US" sz="2400" dirty="0">
              <a:solidFill>
                <a:schemeClr val="dk1"/>
              </a:solidFill>
            </a:endParaRPr>
          </a:p>
        </p:txBody>
      </p:sp>
      <p:sp>
        <p:nvSpPr>
          <p:cNvPr id="14" name="Textfeld 13">
            <a:extLst>
              <a:ext uri="{FF2B5EF4-FFF2-40B4-BE49-F238E27FC236}">
                <a16:creationId xmlns:a16="http://schemas.microsoft.com/office/drawing/2014/main" id="{9853CC63-63FD-421F-8787-39B07EA59E78}"/>
              </a:ext>
            </a:extLst>
          </p:cNvPr>
          <p:cNvSpPr txBox="1"/>
          <p:nvPr/>
        </p:nvSpPr>
        <p:spPr>
          <a:xfrm>
            <a:off x="6197724" y="4919744"/>
            <a:ext cx="955711" cy="461665"/>
          </a:xfrm>
          <a:prstGeom prst="rect">
            <a:avLst/>
          </a:prstGeom>
          <a:noFill/>
        </p:spPr>
        <p:txBody>
          <a:bodyPr wrap="none" rtlCol="0">
            <a:spAutoFit/>
          </a:bodyPr>
          <a:lstStyle/>
          <a:p>
            <a:r>
              <a:rPr lang="de-DE" sz="2400" dirty="0">
                <a:solidFill>
                  <a:schemeClr val="dk1"/>
                </a:solidFill>
              </a:rPr>
              <a:t>Valve</a:t>
            </a:r>
            <a:endParaRPr lang="en-US" sz="2400" dirty="0">
              <a:solidFill>
                <a:schemeClr val="dk1"/>
              </a:solidFill>
            </a:endParaRPr>
          </a:p>
        </p:txBody>
      </p:sp>
      <p:sp>
        <p:nvSpPr>
          <p:cNvPr id="15" name="Textfeld 14">
            <a:extLst>
              <a:ext uri="{FF2B5EF4-FFF2-40B4-BE49-F238E27FC236}">
                <a16:creationId xmlns:a16="http://schemas.microsoft.com/office/drawing/2014/main" id="{931C90BA-95D3-4032-8B75-4AC4B159D863}"/>
              </a:ext>
            </a:extLst>
          </p:cNvPr>
          <p:cNvSpPr txBox="1"/>
          <p:nvPr/>
        </p:nvSpPr>
        <p:spPr>
          <a:xfrm>
            <a:off x="8392863" y="4588547"/>
            <a:ext cx="1297150" cy="461665"/>
          </a:xfrm>
          <a:prstGeom prst="rect">
            <a:avLst/>
          </a:prstGeom>
          <a:noFill/>
        </p:spPr>
        <p:txBody>
          <a:bodyPr wrap="none" rtlCol="0">
            <a:spAutoFit/>
          </a:bodyPr>
          <a:lstStyle/>
          <a:p>
            <a:r>
              <a:rPr lang="de-DE" sz="2400" dirty="0" err="1">
                <a:solidFill>
                  <a:schemeClr val="dk1"/>
                </a:solidFill>
              </a:rPr>
              <a:t>Exhaust</a:t>
            </a:r>
            <a:endParaRPr lang="en-US" sz="2400" dirty="0">
              <a:solidFill>
                <a:schemeClr val="dk1"/>
              </a:solidFill>
            </a:endParaRPr>
          </a:p>
        </p:txBody>
      </p:sp>
      <p:sp>
        <p:nvSpPr>
          <p:cNvPr id="16" name="Ellipse 15">
            <a:extLst>
              <a:ext uri="{FF2B5EF4-FFF2-40B4-BE49-F238E27FC236}">
                <a16:creationId xmlns:a16="http://schemas.microsoft.com/office/drawing/2014/main" id="{CF6BEFF0-E1EF-4440-AD4F-F3FF90383229}"/>
              </a:ext>
            </a:extLst>
          </p:cNvPr>
          <p:cNvSpPr/>
          <p:nvPr/>
        </p:nvSpPr>
        <p:spPr>
          <a:xfrm>
            <a:off x="5176911" y="5381409"/>
            <a:ext cx="576775" cy="61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t>
            </a:r>
          </a:p>
        </p:txBody>
      </p:sp>
      <p:sp>
        <p:nvSpPr>
          <p:cNvPr id="17" name="Textfeld 16">
            <a:extLst>
              <a:ext uri="{FF2B5EF4-FFF2-40B4-BE49-F238E27FC236}">
                <a16:creationId xmlns:a16="http://schemas.microsoft.com/office/drawing/2014/main" id="{2CC850BB-254D-4233-B14E-04BF122441F5}"/>
              </a:ext>
            </a:extLst>
          </p:cNvPr>
          <p:cNvSpPr txBox="1"/>
          <p:nvPr/>
        </p:nvSpPr>
        <p:spPr>
          <a:xfrm>
            <a:off x="4718257" y="4903328"/>
            <a:ext cx="1521570" cy="461665"/>
          </a:xfrm>
          <a:prstGeom prst="rect">
            <a:avLst/>
          </a:prstGeom>
          <a:noFill/>
        </p:spPr>
        <p:txBody>
          <a:bodyPr wrap="none" rtlCol="0">
            <a:spAutoFit/>
          </a:bodyPr>
          <a:lstStyle/>
          <a:p>
            <a:r>
              <a:rPr lang="de-DE" sz="2400" dirty="0">
                <a:solidFill>
                  <a:schemeClr val="dk1"/>
                </a:solidFill>
              </a:rPr>
              <a:t>Regulator</a:t>
            </a:r>
            <a:endParaRPr lang="en-US" sz="2400" dirty="0">
              <a:solidFill>
                <a:schemeClr val="dk1"/>
              </a:solidFill>
            </a:endParaRPr>
          </a:p>
        </p:txBody>
      </p:sp>
      <p:sp>
        <p:nvSpPr>
          <p:cNvPr id="18" name="Sonne 17">
            <a:extLst>
              <a:ext uri="{FF2B5EF4-FFF2-40B4-BE49-F238E27FC236}">
                <a16:creationId xmlns:a16="http://schemas.microsoft.com/office/drawing/2014/main" id="{5BA597BB-3018-44DA-8E23-7CD580AAC3BF}"/>
              </a:ext>
            </a:extLst>
          </p:cNvPr>
          <p:cNvSpPr/>
          <p:nvPr/>
        </p:nvSpPr>
        <p:spPr>
          <a:xfrm>
            <a:off x="8915992" y="2714705"/>
            <a:ext cx="1113975" cy="1186371"/>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bbogen 18">
            <a:extLst>
              <a:ext uri="{FF2B5EF4-FFF2-40B4-BE49-F238E27FC236}">
                <a16:creationId xmlns:a16="http://schemas.microsoft.com/office/drawing/2014/main" id="{15E3F2F1-645C-47C1-87C3-B04F97859AF2}"/>
              </a:ext>
            </a:extLst>
          </p:cNvPr>
          <p:cNvSpPr/>
          <p:nvPr/>
        </p:nvSpPr>
        <p:spPr>
          <a:xfrm rot="14082861">
            <a:off x="6879130" y="3879618"/>
            <a:ext cx="1954547" cy="86313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feld 19">
            <a:extLst>
              <a:ext uri="{FF2B5EF4-FFF2-40B4-BE49-F238E27FC236}">
                <a16:creationId xmlns:a16="http://schemas.microsoft.com/office/drawing/2014/main" id="{38F7AB4A-8979-46B5-A66E-C102EF25A378}"/>
              </a:ext>
            </a:extLst>
          </p:cNvPr>
          <p:cNvSpPr txBox="1"/>
          <p:nvPr/>
        </p:nvSpPr>
        <p:spPr>
          <a:xfrm>
            <a:off x="5610802" y="3349815"/>
            <a:ext cx="1401346" cy="461665"/>
          </a:xfrm>
          <a:prstGeom prst="rect">
            <a:avLst/>
          </a:prstGeom>
          <a:noFill/>
        </p:spPr>
        <p:txBody>
          <a:bodyPr wrap="none" rtlCol="0">
            <a:spAutoFit/>
          </a:bodyPr>
          <a:lstStyle/>
          <a:p>
            <a:r>
              <a:rPr lang="de-DE" sz="2400" dirty="0" err="1">
                <a:solidFill>
                  <a:schemeClr val="dk1"/>
                </a:solidFill>
              </a:rPr>
              <a:t>Collector</a:t>
            </a:r>
            <a:endParaRPr lang="en-US" sz="2400" dirty="0">
              <a:solidFill>
                <a:schemeClr val="dk1"/>
              </a:solidFill>
            </a:endParaRPr>
          </a:p>
        </p:txBody>
      </p:sp>
      <p:sp>
        <p:nvSpPr>
          <p:cNvPr id="21" name="Gewitterblitz 20">
            <a:extLst>
              <a:ext uri="{FF2B5EF4-FFF2-40B4-BE49-F238E27FC236}">
                <a16:creationId xmlns:a16="http://schemas.microsoft.com/office/drawing/2014/main" id="{0AB40FBC-55D5-4A84-B4F0-E1F1293BF66B}"/>
              </a:ext>
            </a:extLst>
          </p:cNvPr>
          <p:cNvSpPr/>
          <p:nvPr/>
        </p:nvSpPr>
        <p:spPr>
          <a:xfrm>
            <a:off x="7462333" y="4691809"/>
            <a:ext cx="380418" cy="982052"/>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feld 21">
            <a:extLst>
              <a:ext uri="{FF2B5EF4-FFF2-40B4-BE49-F238E27FC236}">
                <a16:creationId xmlns:a16="http://schemas.microsoft.com/office/drawing/2014/main" id="{250152B7-5DC5-4DA2-A876-34ADF49AB3C7}"/>
              </a:ext>
            </a:extLst>
          </p:cNvPr>
          <p:cNvSpPr txBox="1"/>
          <p:nvPr/>
        </p:nvSpPr>
        <p:spPr>
          <a:xfrm>
            <a:off x="7125931" y="5835845"/>
            <a:ext cx="1247457" cy="461665"/>
          </a:xfrm>
          <a:prstGeom prst="rect">
            <a:avLst/>
          </a:prstGeom>
          <a:noFill/>
        </p:spPr>
        <p:txBody>
          <a:bodyPr wrap="none" rtlCol="0">
            <a:spAutoFit/>
          </a:bodyPr>
          <a:lstStyle/>
          <a:p>
            <a:r>
              <a:rPr lang="de-DE" sz="2400" dirty="0" err="1">
                <a:solidFill>
                  <a:schemeClr val="dk1"/>
                </a:solidFill>
              </a:rPr>
              <a:t>Heating</a:t>
            </a:r>
            <a:endParaRPr lang="en-US" sz="2400" dirty="0">
              <a:solidFill>
                <a:schemeClr val="dk1"/>
              </a:solidFill>
            </a:endParaRPr>
          </a:p>
        </p:txBody>
      </p:sp>
    </p:spTree>
    <p:extLst>
      <p:ext uri="{BB962C8B-B14F-4D97-AF65-F5344CB8AC3E}">
        <p14:creationId xmlns:p14="http://schemas.microsoft.com/office/powerpoint/2010/main" val="1080219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Solar thermal propulsion systems</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54</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Picture 2" descr="Schematic of solar thermal propulsion. (Image courtesy Laboratory of... |  Download Scientific Diagram">
            <a:extLst>
              <a:ext uri="{FF2B5EF4-FFF2-40B4-BE49-F238E27FC236}">
                <a16:creationId xmlns:a16="http://schemas.microsoft.com/office/drawing/2014/main" id="{27E400EF-7D4C-4981-8067-D3627B35A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833" y="3236848"/>
            <a:ext cx="4671907" cy="2350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oughSF: Liquid Rhenium Solar Thermal Rocket">
            <a:extLst>
              <a:ext uri="{FF2B5EF4-FFF2-40B4-BE49-F238E27FC236}">
                <a16:creationId xmlns:a16="http://schemas.microsoft.com/office/drawing/2014/main" id="{52E9C057-FE6E-443C-AC30-E486B3A4D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288" y="3055873"/>
            <a:ext cx="4187563" cy="323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32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Description of nuclear thermal propulsion systems</a:t>
            </a:r>
          </a:p>
          <a:p>
            <a:pPr lvl="1">
              <a:lnSpc>
                <a:spcPct val="110000"/>
              </a:lnSpc>
            </a:pPr>
            <a:r>
              <a:rPr lang="en-US" sz="2000" dirty="0"/>
              <a:t>A nuclear thermal rocket (NTR) is a type of thermal rocket where the heat from a nuclear reaction (nuclear fission), replaces the chemical energy of the propellants in a chemical propulsion system</a:t>
            </a:r>
          </a:p>
          <a:p>
            <a:pPr lvl="1">
              <a:lnSpc>
                <a:spcPct val="110000"/>
              </a:lnSpc>
            </a:pPr>
            <a:r>
              <a:rPr lang="en-US" sz="2000" dirty="0"/>
              <a:t>In an NTR, a working fluid (propellant), usually Liquid Hydrogen, is heated to a high temperature in a nuclear rocket and then expands through a rocket nozzle to create thrust</a:t>
            </a:r>
          </a:p>
          <a:p>
            <a:pPr lvl="1">
              <a:lnSpc>
                <a:spcPct val="110000"/>
              </a:lnSpc>
            </a:pPr>
            <a:r>
              <a:rPr lang="en-US" sz="2000" dirty="0"/>
              <a:t>The external nuclear heat source theoretically allows a higher effective exhaust velocity and is expected to double or triple payload capacity compared to chemical propellants that store energy internally</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125554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Description of nuclear thermal propulsion systems</a:t>
            </a:r>
            <a:endParaRPr lang="en-US" sz="2000" dirty="0"/>
          </a:p>
          <a:p>
            <a:pPr lvl="1">
              <a:lnSpc>
                <a:spcPct val="110000"/>
              </a:lnSpc>
            </a:pPr>
            <a:r>
              <a:rPr lang="en-US" sz="2000" dirty="0"/>
              <a:t>NTRs have been proposed as a spacecraft propulsion technology, with the earliest ground tests occurring in 1955</a:t>
            </a:r>
          </a:p>
          <a:p>
            <a:pPr lvl="1">
              <a:lnSpc>
                <a:spcPct val="110000"/>
              </a:lnSpc>
            </a:pPr>
            <a:r>
              <a:rPr lang="en-US" sz="2000" dirty="0"/>
              <a:t>The USA maintained an NTR development program through 1973 when it was shut down to focus on Space Shuttle development</a:t>
            </a:r>
          </a:p>
          <a:p>
            <a:pPr lvl="1">
              <a:lnSpc>
                <a:spcPct val="110000"/>
              </a:lnSpc>
            </a:pPr>
            <a:r>
              <a:rPr lang="en-US" sz="2000" dirty="0"/>
              <a:t>Although more than ten reactors of varying power output have been built and tested, as of 2021, no nuclear thermal rocket has flown</a:t>
            </a:r>
          </a:p>
          <a:p>
            <a:pPr lvl="1">
              <a:lnSpc>
                <a:spcPct val="110000"/>
              </a:lnSpc>
            </a:pPr>
            <a:r>
              <a:rPr lang="en-US" sz="2000" dirty="0"/>
              <a:t>Further classification is the type of core: Solid, liquid or gas core</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56</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023258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In a nuclear thermal rocket a working fluid, usually liquid hydrogen, is heated to a high temperature in a nuclear reactor, and then expands through a nozzle to create thrust</a:t>
            </a:r>
          </a:p>
          <a:p>
            <a:pPr lvl="1">
              <a:lnSpc>
                <a:spcPct val="110000"/>
              </a:lnSpc>
            </a:pPr>
            <a:r>
              <a:rPr lang="en-US" sz="2000" dirty="0"/>
              <a:t>The nuclear reactor's energy replaces the chemical energy of the reactive chemicals in a chemical propulsion system</a:t>
            </a:r>
          </a:p>
          <a:p>
            <a:pPr lvl="1">
              <a:lnSpc>
                <a:spcPct val="110000"/>
              </a:lnSpc>
            </a:pPr>
            <a:r>
              <a:rPr lang="en-US" sz="2000" dirty="0"/>
              <a:t>Due to the higher energy density of the nuclear fuel compared to chemical fuels, the resulting specific impulse of the engine is at least twice as good as chemical engines</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57</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590681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A nuclear thermal propulsion system can be categorized by the type of reactor, ranging from a relatively simple solid reactor up to the much more difficult to construct but theoretically more efficient gas core reactor</a:t>
            </a:r>
          </a:p>
          <a:p>
            <a:pPr lvl="1">
              <a:lnSpc>
                <a:spcPct val="110000"/>
              </a:lnSpc>
            </a:pPr>
            <a:r>
              <a:rPr lang="en-US" sz="2000" dirty="0"/>
              <a:t>As with all thermal propulsion system designs, the specific impulse produced is proportional to the square root of the temperature to which the working fluid (reaction mass) is heated</a:t>
            </a:r>
          </a:p>
          <a:p>
            <a:pPr lvl="1">
              <a:lnSpc>
                <a:spcPct val="110000"/>
              </a:lnSpc>
            </a:pPr>
            <a:r>
              <a:rPr lang="en-US" sz="2000" dirty="0"/>
              <a:t>To extract maximum efficiency, the temperature must be as high as possible</a:t>
            </a:r>
          </a:p>
          <a:p>
            <a:pPr lvl="1">
              <a:lnSpc>
                <a:spcPct val="110000"/>
              </a:lnSpc>
            </a:pPr>
            <a:r>
              <a:rPr lang="en-US" sz="2000" dirty="0"/>
              <a:t>For a given design, the temperature that can be attained is typically determined by the materials chosen for reactor structures, the nuclear fuel, and the fuel cladding</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58</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175088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Solid core nuclear reactor fuel</a:t>
            </a:r>
          </a:p>
          <a:p>
            <a:pPr lvl="2">
              <a:lnSpc>
                <a:spcPct val="110000"/>
              </a:lnSpc>
            </a:pPr>
            <a:r>
              <a:rPr lang="en-US" sz="1800" dirty="0"/>
              <a:t>Solid core nuclear reactors have been fueled by compounds of uranium that exist in solid phase under the conditions encountered and undergo nuclear fission to release energy</a:t>
            </a:r>
          </a:p>
          <a:p>
            <a:pPr lvl="2">
              <a:lnSpc>
                <a:spcPct val="110000"/>
              </a:lnSpc>
            </a:pPr>
            <a:r>
              <a:rPr lang="en-US" sz="1800" dirty="0"/>
              <a:t>Flight reactors must be lightweight and capable of tolerating extremely high temperatures, as the only coolant available is the working fluid/propellant</a:t>
            </a:r>
          </a:p>
          <a:p>
            <a:pPr lvl="2">
              <a:lnSpc>
                <a:spcPct val="110000"/>
              </a:lnSpc>
            </a:pPr>
            <a:r>
              <a:rPr lang="en-US" sz="1800" dirty="0"/>
              <a:t>A nuclear solid core engine is the simplest design to construct and is the concept used on all tested NTRs</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59</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67053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2ED6C-0995-EF80-B78D-38EEC34AC48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a:extLst>
                  <a:ext uri="{FF2B5EF4-FFF2-40B4-BE49-F238E27FC236}">
                    <a16:creationId xmlns:a16="http://schemas.microsoft.com/office/drawing/2014/main" id="{0260930D-DC9C-71EF-2BA1-8F3E66100717}"/>
                  </a:ext>
                </a:extLst>
              </p:cNvPr>
              <p:cNvSpPr>
                <a:spLocks noGrp="1"/>
              </p:cNvSpPr>
              <p:nvPr>
                <p:ph idx="1"/>
              </p:nvPr>
            </p:nvSpPr>
            <p:spPr/>
            <p:txBody>
              <a:bodyPr>
                <a:noAutofit/>
              </a:bodyPr>
              <a:lstStyle/>
              <a:p>
                <a:pPr marL="91440" indent="0">
                  <a:buNone/>
                </a:pPr>
                <a:r>
                  <a:rPr lang="en-US" dirty="0">
                    <a:solidFill>
                      <a:schemeClr val="tx1"/>
                    </a:solidFill>
                  </a:rPr>
                  <a:t>B</a:t>
                </a:r>
                <a:r>
                  <a:rPr lang="en-US" sz="2400" dirty="0">
                    <a:solidFill>
                      <a:schemeClr val="tx1"/>
                    </a:solidFill>
                  </a:rPr>
                  <a:t>asic Relations:</a:t>
                </a:r>
              </a:p>
              <a:p>
                <a:pPr>
                  <a:lnSpc>
                    <a:spcPct val="110000"/>
                  </a:lnSpc>
                </a:pPr>
                <a:r>
                  <a:rPr lang="en-US" dirty="0"/>
                  <a:t>Velocity change – Basic rocket equation (Tsiolkovsky rocket equation</a:t>
                </a:r>
                <a:r>
                  <a:rPr lang="en-US" b="0" i="0" dirty="0">
                    <a:solidFill>
                      <a:srgbClr val="000000"/>
                    </a:solidFill>
                    <a:effectLst/>
                    <a:latin typeface="Linux Libertine"/>
                  </a:rPr>
                  <a:t>)</a:t>
                </a:r>
                <a:endParaRPr lang="en-US" i="1" dirty="0">
                  <a:latin typeface="Cambria Math" panose="02040503050406030204" pitchFamily="18" charset="0"/>
                  <a:ea typeface="Cambria Math" panose="02040503050406030204" pitchFamily="18" charset="0"/>
                </a:endParaRPr>
              </a:p>
              <a:p>
                <a:pPr marL="0" indent="0">
                  <a:lnSpc>
                    <a:spcPct val="110000"/>
                  </a:lnSpc>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de-DE"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𝑒</m:t>
                          </m:r>
                        </m:sub>
                      </m:sSub>
                      <m:r>
                        <a:rPr lang="en-US"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𝑚</m:t>
                      </m:r>
                    </m:oMath>
                  </m:oMathPara>
                </a14:m>
                <a:endParaRPr lang="en-US" b="0" dirty="0">
                  <a:ea typeface="Cambria Math" panose="02040503050406030204" pitchFamily="18" charset="0"/>
                </a:endParaRPr>
              </a:p>
              <a:p>
                <a:pPr marL="450850" indent="0">
                  <a:lnSpc>
                    <a:spcPct val="110000"/>
                  </a:lnSpc>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oMath>
                </a14:m>
                <a:r>
                  <a:rPr lang="en-US" dirty="0"/>
                  <a:t>...Delta v - maximal change of velocity of the vehicle [m / s]</a:t>
                </a:r>
              </a:p>
              <a:p>
                <a:pPr marL="450850" indent="0">
                  <a:lnSpc>
                    <a:spcPct val="110000"/>
                  </a:lnSpc>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m:t>
                        </m:r>
                      </m:sub>
                    </m:sSub>
                  </m:oMath>
                </a14:m>
                <a:r>
                  <a:rPr lang="en-US" dirty="0"/>
                  <a:t>…Exhaust velocity [m / s]</a:t>
                </a:r>
              </a:p>
              <a:p>
                <a:pPr marL="450850" indent="0">
                  <a:lnSpc>
                    <a:spcPct val="110000"/>
                  </a:lnSpc>
                  <a:buNone/>
                </a:pPr>
                <a14:m>
                  <m:oMath xmlns:m="http://schemas.openxmlformats.org/officeDocument/2006/math">
                    <m:r>
                      <a:rPr lang="en-US"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𝑚</m:t>
                    </m:r>
                  </m:oMath>
                </a14:m>
                <a:r>
                  <a:rPr lang="en-US" dirty="0"/>
                  <a:t>...M</a:t>
                </a:r>
                <a:r>
                  <a:rPr lang="de-DE" dirty="0"/>
                  <a:t>ass </a:t>
                </a:r>
                <a:r>
                  <a:rPr lang="de-DE" dirty="0" err="1"/>
                  <a:t>change</a:t>
                </a:r>
                <a:r>
                  <a:rPr lang="en-US" dirty="0"/>
                  <a:t> [kg]</a:t>
                </a:r>
              </a:p>
            </p:txBody>
          </p:sp>
        </mc:Choice>
        <mc:Fallback xmlns="">
          <p:sp>
            <p:nvSpPr>
              <p:cNvPr id="2" name="Espace réservé du contenu 1">
                <a:extLst>
                  <a:ext uri="{FF2B5EF4-FFF2-40B4-BE49-F238E27FC236}">
                    <a16:creationId xmlns:a16="http://schemas.microsoft.com/office/drawing/2014/main" id="{0260930D-DC9C-71EF-2BA1-8F3E6610071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itre 2">
            <a:extLst>
              <a:ext uri="{FF2B5EF4-FFF2-40B4-BE49-F238E27FC236}">
                <a16:creationId xmlns:a16="http://schemas.microsoft.com/office/drawing/2014/main" id="{37CF6DE4-3A22-D988-10A2-D438AA0B700A}"/>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What is the principle of Space Propulsion?</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95CBBB10-F53A-2BC8-C103-DF6130ACE911}"/>
              </a:ext>
            </a:extLst>
          </p:cNvPr>
          <p:cNvSpPr>
            <a:spLocks noGrp="1"/>
          </p:cNvSpPr>
          <p:nvPr>
            <p:ph type="sldNum" sz="quarter" idx="12"/>
          </p:nvPr>
        </p:nvSpPr>
        <p:spPr/>
        <p:txBody>
          <a:bodyPr/>
          <a:lstStyle/>
          <a:p>
            <a:fld id="{E1E1CD7C-2161-7D43-862E-CE4C333CD873}" type="slidenum">
              <a:rPr lang="fr-FR" smtClean="0"/>
              <a:pPr/>
              <a:t>6</a:t>
            </a:fld>
            <a:endParaRPr lang="fr-FR" dirty="0"/>
          </a:p>
        </p:txBody>
      </p:sp>
      <p:sp>
        <p:nvSpPr>
          <p:cNvPr id="7" name="Google Shape;119;p5">
            <a:extLst>
              <a:ext uri="{FF2B5EF4-FFF2-40B4-BE49-F238E27FC236}">
                <a16:creationId xmlns:a16="http://schemas.microsoft.com/office/drawing/2014/main" id="{B658F95E-0050-59C8-279E-81255A21929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F4925956-7F4C-6312-7467-D03BE912979B}"/>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675851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60</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Picture 2">
            <a:extLst>
              <a:ext uri="{FF2B5EF4-FFF2-40B4-BE49-F238E27FC236}">
                <a16:creationId xmlns:a16="http://schemas.microsoft.com/office/drawing/2014/main" id="{793C66A4-0797-4596-9946-94973DAAD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3491902"/>
            <a:ext cx="66865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FC846E0-1E4B-4F08-9B92-5CB28FA49B33}"/>
              </a:ext>
            </a:extLst>
          </p:cNvPr>
          <p:cNvPicPr>
            <a:picLocks noChangeAspect="1"/>
          </p:cNvPicPr>
          <p:nvPr/>
        </p:nvPicPr>
        <p:blipFill>
          <a:blip r:embed="rId3"/>
          <a:stretch>
            <a:fillRect/>
          </a:stretch>
        </p:blipFill>
        <p:spPr>
          <a:xfrm>
            <a:off x="2274983" y="2582072"/>
            <a:ext cx="7642034" cy="3914075"/>
          </a:xfrm>
          <a:prstGeom prst="rect">
            <a:avLst/>
          </a:prstGeom>
        </p:spPr>
      </p:pic>
    </p:spTree>
    <p:extLst>
      <p:ext uri="{BB962C8B-B14F-4D97-AF65-F5344CB8AC3E}">
        <p14:creationId xmlns:p14="http://schemas.microsoft.com/office/powerpoint/2010/main" val="2729499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NERVA solid core design (tested on ground)</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61</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Picture 2">
            <a:extLst>
              <a:ext uri="{FF2B5EF4-FFF2-40B4-BE49-F238E27FC236}">
                <a16:creationId xmlns:a16="http://schemas.microsoft.com/office/drawing/2014/main" id="{793C66A4-0797-4596-9946-94973DAAD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3491902"/>
            <a:ext cx="66865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40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Liquid core nuclear reactor fuel</a:t>
            </a:r>
          </a:p>
          <a:p>
            <a:pPr lvl="2">
              <a:lnSpc>
                <a:spcPct val="110000"/>
              </a:lnSpc>
            </a:pPr>
            <a:r>
              <a:rPr lang="en-US" sz="1800" dirty="0"/>
              <a:t>Liquid core nuclear engines are fueled by compounds of fissionable elements in liquid phase</a:t>
            </a:r>
          </a:p>
          <a:p>
            <a:pPr lvl="2">
              <a:lnSpc>
                <a:spcPct val="110000"/>
              </a:lnSpc>
            </a:pPr>
            <a:r>
              <a:rPr lang="en-US" sz="1800" dirty="0"/>
              <a:t>A liquid-core engine is proposed to operate at temperatures above the melting point of solid nuclear fuel and cladding</a:t>
            </a:r>
          </a:p>
          <a:p>
            <a:pPr lvl="2">
              <a:lnSpc>
                <a:spcPct val="110000"/>
              </a:lnSpc>
            </a:pPr>
            <a:r>
              <a:rPr lang="en-US" sz="1800" dirty="0"/>
              <a:t>The higher operating temperatures would be expected to deliver specific impulse performance on the order of 1300 to 1500 s</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62</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678124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Liquid core nuclear reactor fuel</a:t>
            </a:r>
          </a:p>
          <a:p>
            <a:pPr lvl="2">
              <a:lnSpc>
                <a:spcPct val="110000"/>
              </a:lnSpc>
            </a:pPr>
            <a:r>
              <a:rPr lang="en-US" sz="1800" dirty="0"/>
              <a:t>A liquid-core reactor would be extremely difficult to build with current technology</a:t>
            </a:r>
          </a:p>
          <a:p>
            <a:pPr lvl="2">
              <a:lnSpc>
                <a:spcPct val="110000"/>
              </a:lnSpc>
            </a:pPr>
            <a:r>
              <a:rPr lang="en-US" sz="1800" dirty="0"/>
              <a:t>One major issue is that the reaction time of the nuclear fuel is much longer than the heating time of the working fluid</a:t>
            </a:r>
          </a:p>
          <a:p>
            <a:pPr lvl="2">
              <a:lnSpc>
                <a:spcPct val="110000"/>
              </a:lnSpc>
            </a:pPr>
            <a:r>
              <a:rPr lang="en-US" sz="1800" dirty="0"/>
              <a:t>If the nuclear fuel and working fluid are not physically separated, this means that the fuel must be trapped inside the engine while the working fluid is allowed to easily exit through the nozzle</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63</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056239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Gas core nuclear reactor fuel</a:t>
            </a:r>
          </a:p>
          <a:p>
            <a:pPr lvl="2">
              <a:lnSpc>
                <a:spcPct val="110000"/>
              </a:lnSpc>
            </a:pPr>
            <a:r>
              <a:rPr lang="en-US" sz="1800" dirty="0"/>
              <a:t>The final fission classification is the gas-core system</a:t>
            </a:r>
          </a:p>
          <a:p>
            <a:pPr lvl="2">
              <a:lnSpc>
                <a:spcPct val="110000"/>
              </a:lnSpc>
            </a:pPr>
            <a:r>
              <a:rPr lang="en-US" sz="1800" dirty="0"/>
              <a:t>This is a modification to the liquid-core design which uses rapid circulation of the fluid to create a </a:t>
            </a:r>
            <a:r>
              <a:rPr lang="en-US" sz="1800" dirty="0" err="1"/>
              <a:t>torodial</a:t>
            </a:r>
            <a:r>
              <a:rPr lang="en-US" sz="1800" dirty="0"/>
              <a:t> pocket of gaseous uranium fuel in the middle of the reactor, surrounded by hydrogen</a:t>
            </a:r>
          </a:p>
          <a:p>
            <a:pPr lvl="2">
              <a:lnSpc>
                <a:spcPct val="110000"/>
              </a:lnSpc>
            </a:pPr>
            <a:r>
              <a:rPr lang="en-US" sz="1800" dirty="0"/>
              <a:t>In this case, the fuel does not touch the reactor wall at all, so temperatures could reach several tens of thousands of degrees, which would allow specific impulses of 3000 to 5000 s</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64</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492856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Gas core nuclear reactor fuel</a:t>
            </a:r>
          </a:p>
          <a:p>
            <a:pPr lvl="2">
              <a:lnSpc>
                <a:spcPct val="110000"/>
              </a:lnSpc>
            </a:pPr>
            <a:r>
              <a:rPr lang="en-US" sz="1800" dirty="0"/>
              <a:t>In this basic design, the "open cycle", the losses of nuclear fuel would be difficult to control, which has led to studies of the "closed cycle" or where the gaseous nuclear fuel is contained in a super-high-temperature quartz container, over which the hydrogen flows</a:t>
            </a:r>
          </a:p>
          <a:p>
            <a:pPr lvl="2">
              <a:lnSpc>
                <a:spcPct val="110000"/>
              </a:lnSpc>
            </a:pPr>
            <a:r>
              <a:rPr lang="en-US" sz="1800" dirty="0"/>
              <a:t>The closed-cycle engine has much more in common with the solid-core design, but this time is limited by the critical temperature of quartz instead of the fuel and cladding</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99475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Gas core nuclear reactor fuel</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66</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Picture 2">
            <a:extLst>
              <a:ext uri="{FF2B5EF4-FFF2-40B4-BE49-F238E27FC236}">
                <a16:creationId xmlns:a16="http://schemas.microsoft.com/office/drawing/2014/main" id="{C0E9A696-BBDF-40DE-AFD0-FCD7AF2E3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952" y="3538213"/>
            <a:ext cx="3785174" cy="2546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8E92E83D-CC55-414D-81FD-C327EA574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08" y="3538213"/>
            <a:ext cx="4718978" cy="31079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639F462E-CE38-46E9-B67C-C7AC6240343B}"/>
              </a:ext>
            </a:extLst>
          </p:cNvPr>
          <p:cNvSpPr txBox="1"/>
          <p:nvPr/>
        </p:nvSpPr>
        <p:spPr>
          <a:xfrm>
            <a:off x="2599981" y="6224493"/>
            <a:ext cx="2864887" cy="400110"/>
          </a:xfrm>
          <a:prstGeom prst="rect">
            <a:avLst/>
          </a:prstGeom>
          <a:noFill/>
        </p:spPr>
        <p:txBody>
          <a:bodyPr wrap="none" rtlCol="0">
            <a:spAutoFit/>
          </a:bodyPr>
          <a:lstStyle/>
          <a:p>
            <a:r>
              <a:rPr lang="de-DE" sz="2000" dirty="0" err="1"/>
              <a:t>Closed</a:t>
            </a:r>
            <a:r>
              <a:rPr lang="de-DE" sz="2000" dirty="0"/>
              <a:t> Cycle Gas Core</a:t>
            </a:r>
          </a:p>
        </p:txBody>
      </p:sp>
      <p:sp>
        <p:nvSpPr>
          <p:cNvPr id="12" name="Textfeld 11">
            <a:extLst>
              <a:ext uri="{FF2B5EF4-FFF2-40B4-BE49-F238E27FC236}">
                <a16:creationId xmlns:a16="http://schemas.microsoft.com/office/drawing/2014/main" id="{22E2E936-EE10-4093-967A-33C824A70F64}"/>
              </a:ext>
            </a:extLst>
          </p:cNvPr>
          <p:cNvSpPr txBox="1"/>
          <p:nvPr/>
        </p:nvSpPr>
        <p:spPr>
          <a:xfrm>
            <a:off x="7809124" y="3027638"/>
            <a:ext cx="2691763" cy="400110"/>
          </a:xfrm>
          <a:prstGeom prst="rect">
            <a:avLst/>
          </a:prstGeom>
          <a:noFill/>
        </p:spPr>
        <p:txBody>
          <a:bodyPr wrap="none" rtlCol="0">
            <a:spAutoFit/>
          </a:bodyPr>
          <a:lstStyle/>
          <a:p>
            <a:r>
              <a:rPr lang="de-DE" sz="2000" dirty="0"/>
              <a:t>Open Cycle Gas Core</a:t>
            </a:r>
          </a:p>
        </p:txBody>
      </p:sp>
    </p:spTree>
    <p:extLst>
      <p:ext uri="{BB962C8B-B14F-4D97-AF65-F5344CB8AC3E}">
        <p14:creationId xmlns:p14="http://schemas.microsoft.com/office/powerpoint/2010/main" val="4173057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p>
          <a:p>
            <a:pPr lvl="1">
              <a:lnSpc>
                <a:spcPct val="110000"/>
              </a:lnSpc>
            </a:pPr>
            <a:r>
              <a:rPr lang="en-US" sz="2000" dirty="0"/>
              <a:t>NTER (Nuclear Thermal Electric Rocket) Concept from ESA</a:t>
            </a:r>
          </a:p>
          <a:p>
            <a:pPr lvl="2">
              <a:lnSpc>
                <a:spcPct val="110000"/>
              </a:lnSpc>
            </a:pPr>
            <a:r>
              <a:rPr lang="de-DE" sz="1800" dirty="0" err="1"/>
              <a:t>Conductive</a:t>
            </a:r>
            <a:r>
              <a:rPr lang="de-DE" sz="1800" dirty="0"/>
              <a:t> </a:t>
            </a:r>
            <a:r>
              <a:rPr lang="en-US" sz="1800" dirty="0"/>
              <a:t>heating of the hydrogen in the </a:t>
            </a:r>
            <a:br>
              <a:rPr lang="en-US" sz="1800" dirty="0"/>
            </a:br>
            <a:r>
              <a:rPr lang="en-US" sz="1800" dirty="0"/>
              <a:t>subsonic area</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67</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ECA3980-338E-4403-A87A-37CFA820AA1F}"/>
              </a:ext>
            </a:extLst>
          </p:cNvPr>
          <p:cNvPicPr>
            <a:picLocks noChangeAspect="1"/>
          </p:cNvPicPr>
          <p:nvPr/>
        </p:nvPicPr>
        <p:blipFill>
          <a:blip r:embed="rId2"/>
          <a:stretch>
            <a:fillRect/>
          </a:stretch>
        </p:blipFill>
        <p:spPr>
          <a:xfrm>
            <a:off x="7367481" y="3429000"/>
            <a:ext cx="4367063" cy="3226872"/>
          </a:xfrm>
          <a:prstGeom prst="rect">
            <a:avLst/>
          </a:prstGeom>
        </p:spPr>
      </p:pic>
    </p:spTree>
    <p:extLst>
      <p:ext uri="{BB962C8B-B14F-4D97-AF65-F5344CB8AC3E}">
        <p14:creationId xmlns:p14="http://schemas.microsoft.com/office/powerpoint/2010/main" val="1360909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endParaRPr lang="en-US" sz="2000" dirty="0"/>
          </a:p>
          <a:p>
            <a:pPr lvl="1">
              <a:lnSpc>
                <a:spcPct val="110000"/>
              </a:lnSpc>
            </a:pPr>
            <a:r>
              <a:rPr lang="en-US" sz="2000" dirty="0"/>
              <a:t>NTER (Nuclear Thermal Electric Rocket) Concept from ESA</a:t>
            </a:r>
          </a:p>
          <a:p>
            <a:pPr lvl="2">
              <a:lnSpc>
                <a:spcPct val="110000"/>
              </a:lnSpc>
            </a:pPr>
            <a:r>
              <a:rPr lang="en-US" sz="1800" dirty="0"/>
              <a:t>The cryogenic hydrogen is first pumped at high pressure, and then flows through a heat exchanger to be used as cold source for the Brayton cycle</a:t>
            </a:r>
          </a:p>
          <a:p>
            <a:pPr lvl="2">
              <a:lnSpc>
                <a:spcPct val="110000"/>
              </a:lnSpc>
            </a:pPr>
            <a:r>
              <a:rPr lang="en-US" sz="1800" dirty="0"/>
              <a:t>At the exit of the exchanger, the warm hydrogen can optionally provide some cooling to the throat area to protect the throat from excessive heating</a:t>
            </a:r>
          </a:p>
          <a:p>
            <a:pPr lvl="2">
              <a:lnSpc>
                <a:spcPct val="110000"/>
              </a:lnSpc>
            </a:pPr>
            <a:r>
              <a:rPr lang="en-US" sz="1800" dirty="0"/>
              <a:t>At this point the hydrogen enters the nuclear core at a temperature beyond 540K</a:t>
            </a:r>
          </a:p>
          <a:p>
            <a:pPr lvl="2">
              <a:lnSpc>
                <a:spcPct val="110000"/>
              </a:lnSpc>
            </a:pPr>
            <a:r>
              <a:rPr lang="en-US" sz="1800" dirty="0"/>
              <a:t>It is heated by the nuclear core up to an </a:t>
            </a:r>
            <a:r>
              <a:rPr lang="de-DE" sz="1800" dirty="0" err="1"/>
              <a:t>assumed</a:t>
            </a:r>
            <a:r>
              <a:rPr lang="de-DE" sz="1800" dirty="0"/>
              <a:t> </a:t>
            </a:r>
            <a:r>
              <a:rPr lang="de-DE" sz="1800" dirty="0" err="1"/>
              <a:t>temperature</a:t>
            </a:r>
            <a:r>
              <a:rPr lang="de-DE" sz="1800" dirty="0"/>
              <a:t> 2550K</a:t>
            </a:r>
          </a:p>
          <a:p>
            <a:pPr lvl="2">
              <a:lnSpc>
                <a:spcPct val="110000"/>
              </a:lnSpc>
            </a:pPr>
            <a:r>
              <a:rPr lang="de-DE" sz="1800" dirty="0" err="1"/>
              <a:t>Then</a:t>
            </a:r>
            <a:r>
              <a:rPr lang="de-DE" sz="1800" dirty="0"/>
              <a:t> </a:t>
            </a:r>
            <a:r>
              <a:rPr lang="de-DE" sz="1800" dirty="0" err="1"/>
              <a:t>the</a:t>
            </a:r>
            <a:r>
              <a:rPr lang="de-DE" sz="1800" dirty="0"/>
              <a:t> hydrogen </a:t>
            </a:r>
            <a:r>
              <a:rPr lang="de-DE" sz="1800" dirty="0" err="1"/>
              <a:t>flows</a:t>
            </a:r>
            <a:r>
              <a:rPr lang="de-DE" sz="1800" dirty="0"/>
              <a:t> </a:t>
            </a:r>
            <a:r>
              <a:rPr lang="de-DE" sz="1800" dirty="0" err="1"/>
              <a:t>through</a:t>
            </a:r>
            <a:r>
              <a:rPr lang="de-DE" sz="1800" dirty="0"/>
              <a:t> </a:t>
            </a:r>
            <a:r>
              <a:rPr lang="de-DE" sz="1800" dirty="0" err="1"/>
              <a:t>the</a:t>
            </a:r>
            <a:r>
              <a:rPr lang="de-DE" sz="1800" dirty="0"/>
              <a:t> longitudinal </a:t>
            </a:r>
            <a:r>
              <a:rPr lang="en-US" sz="1800" dirty="0"/>
              <a:t>channels of a turbo-inductor</a:t>
            </a:r>
          </a:p>
          <a:p>
            <a:pPr lvl="2"/>
            <a:r>
              <a:rPr lang="en-US" sz="1800" dirty="0"/>
              <a:t>Its temperature is increased to 3250K by convection</a:t>
            </a:r>
          </a:p>
          <a:p>
            <a:pPr lvl="2"/>
            <a:r>
              <a:rPr lang="en-US" sz="1800" dirty="0"/>
              <a:t>Finally, the hydrogen is exhausted through a nozzle to produce the thrust</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68</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988973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endParaRPr lang="en-US" sz="2000" dirty="0"/>
          </a:p>
          <a:p>
            <a:pPr lvl="1">
              <a:lnSpc>
                <a:spcPct val="110000"/>
              </a:lnSpc>
            </a:pPr>
            <a:r>
              <a:rPr lang="en-US" sz="2000" dirty="0"/>
              <a:t>NTER (Nuclear Thermal Electric Rocket) Concept from ESA</a:t>
            </a:r>
          </a:p>
          <a:p>
            <a:pPr lvl="2">
              <a:lnSpc>
                <a:spcPct val="110000"/>
              </a:lnSpc>
            </a:pPr>
            <a:r>
              <a:rPr lang="en-US" sz="1800" dirty="0"/>
              <a:t>Advantages: Testing on ground seems </a:t>
            </a:r>
            <a:br>
              <a:rPr lang="en-US" sz="1800" dirty="0"/>
            </a:br>
            <a:r>
              <a:rPr lang="en-US" sz="1800" dirty="0"/>
              <a:t>to be possible / safe</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69</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FEB91C8-7925-409F-A3B6-C976D463E08E}"/>
              </a:ext>
            </a:extLst>
          </p:cNvPr>
          <p:cNvPicPr>
            <a:picLocks noChangeAspect="1"/>
          </p:cNvPicPr>
          <p:nvPr/>
        </p:nvPicPr>
        <p:blipFill>
          <a:blip r:embed="rId2"/>
          <a:stretch>
            <a:fillRect/>
          </a:stretch>
        </p:blipFill>
        <p:spPr>
          <a:xfrm>
            <a:off x="6952391" y="3507077"/>
            <a:ext cx="4627968" cy="3172782"/>
          </a:xfrm>
          <a:prstGeom prst="rect">
            <a:avLst/>
          </a:prstGeom>
        </p:spPr>
      </p:pic>
    </p:spTree>
    <p:extLst>
      <p:ext uri="{BB962C8B-B14F-4D97-AF65-F5344CB8AC3E}">
        <p14:creationId xmlns:p14="http://schemas.microsoft.com/office/powerpoint/2010/main" val="401765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226F-C94E-6959-FBE7-6B726FCD81E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a:extLst>
                  <a:ext uri="{FF2B5EF4-FFF2-40B4-BE49-F238E27FC236}">
                    <a16:creationId xmlns:a16="http://schemas.microsoft.com/office/drawing/2014/main" id="{E1C6A745-8464-A398-86C5-841F36B94E3C}"/>
                  </a:ext>
                </a:extLst>
              </p:cNvPr>
              <p:cNvSpPr>
                <a:spLocks noGrp="1"/>
              </p:cNvSpPr>
              <p:nvPr>
                <p:ph idx="1"/>
              </p:nvPr>
            </p:nvSpPr>
            <p:spPr/>
            <p:txBody>
              <a:bodyPr>
                <a:noAutofit/>
              </a:bodyPr>
              <a:lstStyle/>
              <a:p>
                <a:pPr marL="91440" indent="0">
                  <a:buNone/>
                </a:pPr>
                <a:r>
                  <a:rPr lang="en-US" dirty="0">
                    <a:solidFill>
                      <a:schemeClr val="tx1"/>
                    </a:solidFill>
                  </a:rPr>
                  <a:t>B</a:t>
                </a:r>
                <a:r>
                  <a:rPr lang="en-US" sz="2400" dirty="0">
                    <a:solidFill>
                      <a:schemeClr val="tx1"/>
                    </a:solidFill>
                  </a:rPr>
                  <a:t>asic Relations:</a:t>
                </a:r>
              </a:p>
              <a:p>
                <a:pPr>
                  <a:lnSpc>
                    <a:spcPct val="110000"/>
                  </a:lnSpc>
                </a:pPr>
                <a:r>
                  <a:rPr lang="en-US" dirty="0"/>
                  <a:t>Specific impulse – Propulsion efficiency (the efficiency of propellant use (the amount of impulse produced per mass of propellant</a:t>
                </a:r>
              </a:p>
              <a:p>
                <a:pPr marL="450850"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𝐼</m:t>
                          </m:r>
                        </m:e>
                        <m:sub>
                          <m:r>
                            <a:rPr lang="de-DE" i="1">
                              <a:latin typeface="Cambria Math" panose="02040503050406030204" pitchFamily="18" charset="0"/>
                              <a:ea typeface="Cambria Math" panose="02040503050406030204" pitchFamily="18" charset="0"/>
                            </a:rPr>
                            <m:t>𝑠𝑝</m:t>
                          </m:r>
                        </m:sub>
                      </m:sSub>
                      <m:r>
                        <a:rPr lang="de-DE"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𝑣</m:t>
                              </m:r>
                            </m:e>
                            <m:sub>
                              <m:r>
                                <a:rPr lang="de-DE" i="1">
                                  <a:latin typeface="Cambria Math" panose="02040503050406030204" pitchFamily="18" charset="0"/>
                                  <a:ea typeface="Cambria Math" panose="02040503050406030204" pitchFamily="18" charset="0"/>
                                </a:rPr>
                                <m:t>𝑒</m:t>
                              </m:r>
                            </m:sub>
                          </m:sSub>
                        </m:num>
                        <m:den>
                          <m:sSub>
                            <m:sSubPr>
                              <m:ctrlPr>
                                <a:rPr lang="en-US" i="1" smtClean="0">
                                  <a:solidFill>
                                    <a:schemeClr val="bg1">
                                      <a:lumMod val="75000"/>
                                    </a:schemeClr>
                                  </a:solidFill>
                                  <a:latin typeface="Cambria Math" panose="02040503050406030204" pitchFamily="18" charset="0"/>
                                  <a:ea typeface="Cambria Math" panose="02040503050406030204" pitchFamily="18" charset="0"/>
                                </a:rPr>
                              </m:ctrlPr>
                            </m:sSubPr>
                            <m:e>
                              <m:r>
                                <a:rPr lang="de-DE" i="1">
                                  <a:solidFill>
                                    <a:schemeClr val="bg1">
                                      <a:lumMod val="75000"/>
                                    </a:schemeClr>
                                  </a:solidFill>
                                  <a:latin typeface="Cambria Math" panose="02040503050406030204" pitchFamily="18" charset="0"/>
                                  <a:ea typeface="Cambria Math" panose="02040503050406030204" pitchFamily="18" charset="0"/>
                                </a:rPr>
                                <m:t>𝑔</m:t>
                              </m:r>
                            </m:e>
                            <m:sub>
                              <m:r>
                                <a:rPr lang="de-DE" i="1">
                                  <a:solidFill>
                                    <a:schemeClr val="bg1">
                                      <a:lumMod val="75000"/>
                                    </a:schemeClr>
                                  </a:solidFill>
                                  <a:latin typeface="Cambria Math" panose="02040503050406030204" pitchFamily="18" charset="0"/>
                                  <a:ea typeface="Cambria Math" panose="02040503050406030204" pitchFamily="18" charset="0"/>
                                </a:rPr>
                                <m:t>0</m:t>
                              </m:r>
                            </m:sub>
                          </m:sSub>
                        </m:den>
                      </m:f>
                    </m:oMath>
                  </m:oMathPara>
                </a14:m>
                <a:endParaRPr lang="en-US" dirty="0">
                  <a:ea typeface="Cambria Math" panose="02040503050406030204" pitchFamily="18" charset="0"/>
                </a:endParaRPr>
              </a:p>
              <a:p>
                <a:pPr marL="450850" indent="0">
                  <a:buNone/>
                </a:pP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𝐼</m:t>
                        </m:r>
                      </m:e>
                      <m:sub>
                        <m:r>
                          <a:rPr lang="de-DE" i="1">
                            <a:latin typeface="Cambria Math" panose="02040503050406030204" pitchFamily="18" charset="0"/>
                          </a:rPr>
                          <m:t>𝑠𝑝</m:t>
                        </m:r>
                      </m:sub>
                    </m:sSub>
                  </m:oMath>
                </a14:m>
                <a:r>
                  <a:rPr lang="en-US" dirty="0"/>
                  <a:t>…Specific impulse [s]</a:t>
                </a:r>
              </a:p>
              <a:p>
                <a:pPr marL="45085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𝑔</m:t>
                        </m:r>
                      </m:e>
                      <m:sub>
                        <m:r>
                          <a:rPr lang="de-DE" i="1">
                            <a:latin typeface="Cambria Math" panose="02040503050406030204" pitchFamily="18" charset="0"/>
                            <a:ea typeface="Cambria Math" panose="02040503050406030204" pitchFamily="18" charset="0"/>
                          </a:rPr>
                          <m:t>0</m:t>
                        </m:r>
                      </m:sub>
                    </m:sSub>
                  </m:oMath>
                </a14:m>
                <a:r>
                  <a:rPr lang="en-US" dirty="0"/>
                  <a:t>…Earth gravitational acceleration [m / s²]</a:t>
                </a:r>
              </a:p>
              <a:p>
                <a:pPr marL="450850" indent="0">
                  <a:lnSpc>
                    <a:spcPct val="110000"/>
                  </a:lnSpc>
                  <a:buNone/>
                </a:pPr>
                <a:endParaRPr lang="en-US" dirty="0"/>
              </a:p>
            </p:txBody>
          </p:sp>
        </mc:Choice>
        <mc:Fallback xmlns="">
          <p:sp>
            <p:nvSpPr>
              <p:cNvPr id="2" name="Espace réservé du contenu 1">
                <a:extLst>
                  <a:ext uri="{FF2B5EF4-FFF2-40B4-BE49-F238E27FC236}">
                    <a16:creationId xmlns:a16="http://schemas.microsoft.com/office/drawing/2014/main" id="{E1C6A745-8464-A398-86C5-841F36B94E3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itre 2">
            <a:extLst>
              <a:ext uri="{FF2B5EF4-FFF2-40B4-BE49-F238E27FC236}">
                <a16:creationId xmlns:a16="http://schemas.microsoft.com/office/drawing/2014/main" id="{7160A233-956F-511C-9C58-73BF16347F28}"/>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What is the principle of Space Propulsion?</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88FD69D-8560-2ED7-284C-9790AD7291F2}"/>
              </a:ext>
            </a:extLst>
          </p:cNvPr>
          <p:cNvSpPr>
            <a:spLocks noGrp="1"/>
          </p:cNvSpPr>
          <p:nvPr>
            <p:ph type="sldNum" sz="quarter" idx="12"/>
          </p:nvPr>
        </p:nvSpPr>
        <p:spPr/>
        <p:txBody>
          <a:bodyPr/>
          <a:lstStyle/>
          <a:p>
            <a:fld id="{E1E1CD7C-2161-7D43-862E-CE4C333CD873}" type="slidenum">
              <a:rPr lang="fr-FR" smtClean="0"/>
              <a:pPr/>
              <a:t>7</a:t>
            </a:fld>
            <a:endParaRPr lang="fr-FR" dirty="0"/>
          </a:p>
        </p:txBody>
      </p:sp>
      <p:sp>
        <p:nvSpPr>
          <p:cNvPr id="7" name="Google Shape;119;p5">
            <a:extLst>
              <a:ext uri="{FF2B5EF4-FFF2-40B4-BE49-F238E27FC236}">
                <a16:creationId xmlns:a16="http://schemas.microsoft.com/office/drawing/2014/main" id="{BDAFDBF8-70C2-8F4F-6BB4-5339A90B889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B613657-346B-CFB4-02A8-E0E3A89048C0}"/>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806668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Nuclear thermal propulsion systems</a:t>
            </a:r>
            <a:endParaRPr lang="en-US" sz="2000" dirty="0"/>
          </a:p>
          <a:p>
            <a:pPr lvl="1">
              <a:lnSpc>
                <a:spcPct val="110000"/>
              </a:lnSpc>
            </a:pPr>
            <a:r>
              <a:rPr lang="en-US" sz="2000" dirty="0"/>
              <a:t>NTER (Nuclear Thermal Electric Rocket) Concept from ESA</a:t>
            </a:r>
          </a:p>
          <a:p>
            <a:pPr lvl="2">
              <a:lnSpc>
                <a:spcPct val="110000"/>
              </a:lnSpc>
            </a:pPr>
            <a:r>
              <a:rPr lang="en-US" sz="1800" dirty="0"/>
              <a:t>Disadvantages: Very high engine mass</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70</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420493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Radioisotope thermal propulsion systems</a:t>
            </a:r>
          </a:p>
          <a:p>
            <a:pPr lvl="1">
              <a:lnSpc>
                <a:spcPct val="110000"/>
              </a:lnSpc>
            </a:pPr>
            <a:r>
              <a:rPr lang="en-US" sz="2000" dirty="0"/>
              <a:t>A variant is the radioisotope thermal propulsion system, in which the reaction mass is heated by a radioisotope heat source instead of a nuclear fission reactor</a:t>
            </a:r>
          </a:p>
          <a:p>
            <a:pPr lvl="1">
              <a:lnSpc>
                <a:spcPct val="110000"/>
              </a:lnSpc>
            </a:pPr>
            <a:r>
              <a:rPr lang="en-US" sz="2000" dirty="0"/>
              <a:t>A radioisotope rocket or radioisotope thermal rocket is a type of thermal propulsion system that uses the heat generated by the decay of radioactive elements to heat a working fluid, which is then exhausted through a rocket nozzle to produce thrust</a:t>
            </a:r>
          </a:p>
          <a:p>
            <a:pPr lvl="1">
              <a:lnSpc>
                <a:spcPct val="110000"/>
              </a:lnSpc>
            </a:pPr>
            <a:r>
              <a:rPr lang="en-US" sz="2000" dirty="0"/>
              <a:t>They are similar in nature to nuclear thermal propulsion systems, but are considerably simpler and often have no moving parts</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71</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792540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Radioisotope thermal propulsion systems</a:t>
            </a:r>
          </a:p>
          <a:p>
            <a:pPr lvl="1">
              <a:lnSpc>
                <a:spcPct val="110000"/>
              </a:lnSpc>
            </a:pPr>
            <a:r>
              <a:rPr lang="en-US" sz="2000" dirty="0"/>
              <a:t>The basic idea is a development of existing radioisotope thermoelectric generator, or RTG, systems, in which the heat generated by decaying nuclear fuel is used to generate power</a:t>
            </a:r>
          </a:p>
          <a:p>
            <a:pPr lvl="1">
              <a:lnSpc>
                <a:spcPct val="110000"/>
              </a:lnSpc>
            </a:pPr>
            <a:r>
              <a:rPr lang="en-US" sz="2000" dirty="0"/>
              <a:t>In the space propulsion the generator is removed, and the working fluid is instead used to produce thrust directly</a:t>
            </a:r>
          </a:p>
          <a:p>
            <a:pPr lvl="1">
              <a:lnSpc>
                <a:spcPct val="110000"/>
              </a:lnSpc>
            </a:pPr>
            <a:r>
              <a:rPr lang="en-US" sz="2000" dirty="0"/>
              <a:t>Temperatures of about 1500 to 2000 °C are possible in this system, allowing for specific impulses of about 700 to 800 s</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72</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765625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Radioisotope thermal propulsion systems</a:t>
            </a:r>
          </a:p>
          <a:p>
            <a:pPr lvl="1">
              <a:lnSpc>
                <a:spcPct val="110000"/>
              </a:lnSpc>
            </a:pPr>
            <a:r>
              <a:rPr lang="en-US" sz="2000" dirty="0"/>
              <a:t>However the amount of power generated by such systems is typically fairly low</a:t>
            </a:r>
          </a:p>
          <a:p>
            <a:pPr lvl="1">
              <a:lnSpc>
                <a:spcPct val="110000"/>
              </a:lnSpc>
            </a:pPr>
            <a:r>
              <a:rPr lang="en-US" sz="2000" dirty="0"/>
              <a:t>Whereas the full "active" reactor system in a nuclear thermal propulsion system can be expected to generate over a gigawatt, a radioisotope generator might get 5 kW</a:t>
            </a:r>
          </a:p>
          <a:p>
            <a:pPr lvl="1">
              <a:lnSpc>
                <a:spcPct val="110000"/>
              </a:lnSpc>
            </a:pPr>
            <a:r>
              <a:rPr lang="en-US" sz="2000" dirty="0"/>
              <a:t>Another drawback to the use of radioisotopes in rockets is an inability to change the operating power</a:t>
            </a:r>
          </a:p>
          <a:p>
            <a:pPr lvl="1">
              <a:lnSpc>
                <a:spcPct val="110000"/>
              </a:lnSpc>
            </a:pPr>
            <a:r>
              <a:rPr lang="en-US" sz="2000" dirty="0"/>
              <a:t>The radioisotope constantly generates heat that must be safely dissipated when it is not heating a propellant</a:t>
            </a:r>
          </a:p>
          <a:p>
            <a:pPr lvl="1">
              <a:lnSpc>
                <a:spcPct val="110000"/>
              </a:lnSpc>
            </a:pPr>
            <a:r>
              <a:rPr lang="en-US" sz="2000" dirty="0"/>
              <a:t>Reactors, on the other hand, can be throttled or shut down as desired</a:t>
            </a:r>
          </a:p>
          <a:p>
            <a:pPr lvl="1">
              <a:lnSpc>
                <a:spcPct val="110000"/>
              </a:lnSpc>
            </a:pP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73</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697778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Laser thermal propulsion systems</a:t>
            </a:r>
          </a:p>
          <a:p>
            <a:pPr lvl="1">
              <a:lnSpc>
                <a:spcPct val="110000"/>
              </a:lnSpc>
            </a:pPr>
            <a:r>
              <a:rPr lang="en-US" sz="2000" dirty="0"/>
              <a:t>The laser thermal propulsion system is a  thermal propulsion system in which the propellant is heated by energy provided by an external laser beam</a:t>
            </a:r>
          </a:p>
          <a:p>
            <a:pPr lvl="1">
              <a:lnSpc>
                <a:spcPct val="110000"/>
              </a:lnSpc>
            </a:pPr>
            <a:r>
              <a:rPr lang="en-US" sz="2000" dirty="0"/>
              <a:t>The beam heats a solid heat exchanger, which in turn heats an inert liquid propellant, converting it to hot gas which is exhausted through a conventional nozzle</a:t>
            </a:r>
          </a:p>
          <a:p>
            <a:pPr lvl="1">
              <a:lnSpc>
                <a:spcPct val="110000"/>
              </a:lnSpc>
            </a:pPr>
            <a:r>
              <a:rPr lang="en-US" sz="2000" dirty="0"/>
              <a:t>The thermal energy source is a laser, which heats a working fluid in a heat exchanger</a:t>
            </a:r>
          </a:p>
          <a:p>
            <a:pPr marL="571500" lvl="1" indent="0">
              <a:lnSpc>
                <a:spcPct val="110000"/>
              </a:lnSpc>
              <a:buNone/>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74</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611904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Laser thermal propulsion systems</a:t>
            </a:r>
          </a:p>
          <a:p>
            <a:pPr lvl="1">
              <a:lnSpc>
                <a:spcPct val="110000"/>
              </a:lnSpc>
            </a:pPr>
            <a:r>
              <a:rPr lang="en-US" sz="2000" dirty="0"/>
              <a:t>Depending on the laser power, a laser thermal propulsion systems can have a thrust-to-weight ratio similar to chemical propulsion systems, while achieving a specific impulse similar to nuclear thermal propulsion systems</a:t>
            </a:r>
          </a:p>
          <a:p>
            <a:pPr lvl="1">
              <a:lnSpc>
                <a:spcPct val="110000"/>
              </a:lnSpc>
            </a:pPr>
            <a:r>
              <a:rPr lang="en-US" sz="2000" dirty="0"/>
              <a:t>There are two main approaches: off-board, where the laser source is external to the spacecraft, and onboard, where the laser is part of the spacecraft's propulsion system</a:t>
            </a:r>
          </a:p>
          <a:p>
            <a:pPr lvl="1">
              <a:lnSpc>
                <a:spcPct val="110000"/>
              </a:lnSpc>
            </a:pPr>
            <a:r>
              <a:rPr lang="en-US" sz="2000" dirty="0"/>
              <a:t>For ground-to-orbit launches, the laser source for such a rocket would be a permanent installation capable of high-frequency launches, while the rockets would only contain inert propellant</a:t>
            </a:r>
          </a:p>
          <a:p>
            <a:pPr lvl="1">
              <a:lnSpc>
                <a:spcPct val="110000"/>
              </a:lnSpc>
            </a:pP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75</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94307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Laser thermal propulsion systems</a:t>
            </a:r>
          </a:p>
          <a:p>
            <a:pPr lvl="1">
              <a:lnSpc>
                <a:spcPct val="110000"/>
              </a:lnSpc>
            </a:pPr>
            <a:r>
              <a:rPr lang="en-US" sz="2000" dirty="0"/>
              <a:t>N</a:t>
            </a:r>
          </a:p>
          <a:p>
            <a:pPr lvl="1">
              <a:lnSpc>
                <a:spcPct val="110000"/>
              </a:lnSpc>
            </a:pPr>
            <a:r>
              <a:rPr lang="en-US" sz="1600" b="0" i="0" dirty="0">
                <a:solidFill>
                  <a:srgbClr val="202122"/>
                </a:solidFill>
                <a:effectLst/>
                <a:latin typeface="Arial" panose="020B0604020202020204" pitchFamily="34" charset="0"/>
              </a:rPr>
              <a:t>A </a:t>
            </a:r>
            <a:r>
              <a:rPr lang="en-US" sz="1600" b="1" i="0" dirty="0">
                <a:solidFill>
                  <a:srgbClr val="202122"/>
                </a:solidFill>
                <a:effectLst/>
                <a:latin typeface="Arial" panose="020B0604020202020204" pitchFamily="34" charset="0"/>
              </a:rPr>
              <a:t>laser thermal rocket</a:t>
            </a:r>
            <a:r>
              <a:rPr lang="en-US" sz="1600" b="0" i="0" dirty="0">
                <a:solidFill>
                  <a:srgbClr val="202122"/>
                </a:solidFill>
                <a:effectLst/>
                <a:latin typeface="Arial" panose="020B0604020202020204" pitchFamily="34" charset="0"/>
              </a:rPr>
              <a:t> is both a type of </a:t>
            </a:r>
            <a:r>
              <a:rPr lang="en-US" sz="1600" b="0" i="0" u="none" strike="noStrike" dirty="0">
                <a:effectLst/>
                <a:latin typeface="Arial" panose="020B0604020202020204" pitchFamily="34" charset="0"/>
                <a:hlinkClick r:id="rId2" tooltip="Beam-powered propulsion"/>
              </a:rPr>
              <a:t>beam-powered propulsion</a:t>
            </a:r>
            <a:r>
              <a:rPr lang="en-US" sz="1600" b="0" i="0" dirty="0">
                <a:solidFill>
                  <a:srgbClr val="202122"/>
                </a:solidFill>
                <a:effectLst/>
                <a:latin typeface="Arial" panose="020B0604020202020204" pitchFamily="34" charset="0"/>
              </a:rPr>
              <a:t> and a thermal rocket. The thermal energy source is a </a:t>
            </a:r>
            <a:r>
              <a:rPr lang="en-US" sz="1600" b="0" i="0" u="none" strike="noStrike" dirty="0">
                <a:effectLst/>
                <a:latin typeface="Arial" panose="020B0604020202020204" pitchFamily="34" charset="0"/>
                <a:hlinkClick r:id="rId3" tooltip="Laser"/>
              </a:rPr>
              <a:t>laser</a:t>
            </a:r>
            <a:r>
              <a:rPr lang="en-US" sz="1600" b="0" i="0" dirty="0">
                <a:solidFill>
                  <a:srgbClr val="202122"/>
                </a:solidFill>
                <a:effectLst/>
                <a:latin typeface="Arial" panose="020B0604020202020204" pitchFamily="34" charset="0"/>
              </a:rPr>
              <a:t>, which heats a working fluid in a heat exchanger. The working fluid is then expanded through a nozzle to produce thrust. Depending on the laser power, a laser thermal rocket can have a thrust-to-weight ratio similar to chemical rockets, while achieving a </a:t>
            </a:r>
            <a:r>
              <a:rPr lang="en-US" sz="1600" b="0" i="0" u="none" strike="noStrike" dirty="0">
                <a:effectLst/>
                <a:latin typeface="Arial" panose="020B0604020202020204" pitchFamily="34" charset="0"/>
                <a:hlinkClick r:id="rId4" tooltip="Specific impulse"/>
              </a:rPr>
              <a:t>specific impulse</a:t>
            </a:r>
            <a:r>
              <a:rPr lang="en-US" sz="1600" b="0" i="0" dirty="0">
                <a:solidFill>
                  <a:srgbClr val="202122"/>
                </a:solidFill>
                <a:effectLst/>
                <a:latin typeface="Arial" panose="020B0604020202020204" pitchFamily="34" charset="0"/>
              </a:rPr>
              <a:t> similar to nuclear thermal rockets.</a:t>
            </a:r>
            <a:r>
              <a:rPr lang="en-US" sz="1600" b="0" i="0" u="none" strike="noStrike" baseline="30000" dirty="0">
                <a:solidFill>
                  <a:srgbClr val="202122"/>
                </a:solidFill>
                <a:effectLst/>
                <a:latin typeface="Arial" panose="020B0604020202020204" pitchFamily="34" charset="0"/>
                <a:hlinkClick r:id="rId5"/>
              </a:rPr>
              <a:t>[7]</a:t>
            </a:r>
            <a:r>
              <a:rPr lang="en-US" sz="1600" b="0" i="0" dirty="0">
                <a:solidFill>
                  <a:srgbClr val="202122"/>
                </a:solidFill>
                <a:effectLst/>
                <a:latin typeface="Arial" panose="020B0604020202020204" pitchFamily="34" charset="0"/>
              </a:rPr>
              <a:t> For ground-to-orbit launches, the laser source for such a rocket would be a permanent installation capable of high-frequency launches, while the rockets could contain inert propellant</a:t>
            </a:r>
          </a:p>
          <a:p>
            <a:pPr lvl="1">
              <a:lnSpc>
                <a:spcPct val="110000"/>
              </a:lnSpc>
            </a:pPr>
            <a:r>
              <a:rPr lang="en-US" sz="1600" b="0" i="0" dirty="0">
                <a:solidFill>
                  <a:srgbClr val="202122"/>
                </a:solidFill>
                <a:effectLst/>
                <a:latin typeface="Arial" panose="020B0604020202020204" pitchFamily="34" charset="0"/>
              </a:rPr>
              <a:t>There are two main approaches: off-board, where the laser source is external to the spacecraft, and onboard, where the laser is part of the spacecraft's propulsion system.</a:t>
            </a:r>
            <a:endParaRPr lang="en-US" sz="2000" dirty="0"/>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76</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5" name="Grafik 4">
            <a:extLst>
              <a:ext uri="{FF2B5EF4-FFF2-40B4-BE49-F238E27FC236}">
                <a16:creationId xmlns:a16="http://schemas.microsoft.com/office/drawing/2014/main" id="{58DC07BC-FEF3-4D93-B57D-4EADB3B2920D}"/>
              </a:ext>
            </a:extLst>
          </p:cNvPr>
          <p:cNvPicPr>
            <a:picLocks noChangeAspect="1"/>
          </p:cNvPicPr>
          <p:nvPr/>
        </p:nvPicPr>
        <p:blipFill>
          <a:blip r:embed="rId6"/>
          <a:stretch>
            <a:fillRect/>
          </a:stretch>
        </p:blipFill>
        <p:spPr>
          <a:xfrm>
            <a:off x="1690687" y="195262"/>
            <a:ext cx="8810625" cy="6467475"/>
          </a:xfrm>
          <a:prstGeom prst="rect">
            <a:avLst/>
          </a:prstGeom>
        </p:spPr>
      </p:pic>
    </p:spTree>
    <p:extLst>
      <p:ext uri="{BB962C8B-B14F-4D97-AF65-F5344CB8AC3E}">
        <p14:creationId xmlns:p14="http://schemas.microsoft.com/office/powerpoint/2010/main" val="1366940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Microwave thermal propulsion systems</a:t>
            </a:r>
            <a:endParaRPr lang="en-US" sz="2000" dirty="0"/>
          </a:p>
          <a:p>
            <a:pPr lvl="1"/>
            <a:r>
              <a:rPr lang="en-US" sz="2000" dirty="0"/>
              <a:t>A microwave thermal propulsion system is similar to a laser thermal propulsion system, except that it is powered by a microwave source, for example a ground-based phased array</a:t>
            </a:r>
          </a:p>
          <a:p>
            <a:pPr lvl="1"/>
            <a:r>
              <a:rPr lang="en-US" sz="2000" dirty="0"/>
              <a:t>Relative to lasers, the main advantage of using microwaves is that sources currently cost 1 to 3 orders of magnitude less per Watt</a:t>
            </a:r>
          </a:p>
          <a:p>
            <a:pPr lvl="1"/>
            <a:r>
              <a:rPr lang="en-US" sz="2000" dirty="0"/>
              <a:t>The main disadvantage is that the microwave beam director needs to have a much larger diameter than a laser beam director due to beam diffraction effects</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77</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52805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thermal propulsion – Group </a:t>
            </a:r>
            <a:r>
              <a:rPr lang="en-US" dirty="0">
                <a:solidFill>
                  <a:schemeClr val="tx1"/>
                </a:solidFill>
              </a:rPr>
              <a:t>3</a:t>
            </a:r>
            <a:r>
              <a:rPr lang="en-US" sz="2400" dirty="0">
                <a:solidFill>
                  <a:schemeClr val="tx1"/>
                </a:solidFill>
              </a:rPr>
              <a:t> </a:t>
            </a:r>
          </a:p>
          <a:p>
            <a:r>
              <a:rPr lang="en-US" dirty="0"/>
              <a:t>Microwave thermal propulsion systems</a:t>
            </a:r>
            <a:endParaRPr lang="en-US" sz="2000" dirty="0"/>
          </a:p>
          <a:p>
            <a:pPr lvl="1">
              <a:lnSpc>
                <a:spcPct val="110000"/>
              </a:lnSpc>
            </a:pPr>
            <a:r>
              <a:rPr lang="en-US" sz="2000" dirty="0"/>
              <a:t>In microwave thermal propulsion, an external microwave beam is used to heat a refractory heat exchanger to &gt; 1500 K, heating a propellant such as hydrogen, methane, or ammonia</a:t>
            </a:r>
          </a:p>
          <a:p>
            <a:pPr lvl="1">
              <a:lnSpc>
                <a:spcPct val="110000"/>
              </a:lnSpc>
            </a:pPr>
            <a:r>
              <a:rPr lang="en-US" sz="2000" dirty="0"/>
              <a:t>This improves the propulsion system's specific impulse and thrust/weight ratio relative to conventional rocket propulsion</a:t>
            </a:r>
          </a:p>
          <a:p>
            <a:pPr lvl="1">
              <a:lnSpc>
                <a:spcPct val="110000"/>
              </a:lnSpc>
            </a:pPr>
            <a:r>
              <a:rPr lang="en-US" sz="2000" dirty="0"/>
              <a:t>For example, hydrogen can provide a specific impulse of 700–900 seconds and a thrust/weight ratio of 50-150</a:t>
            </a:r>
          </a:p>
          <a:p>
            <a:pPr lvl="1">
              <a:lnSpc>
                <a:spcPct val="110000"/>
              </a:lnSpc>
            </a:pPr>
            <a:endParaRPr lang="en-US" sz="2000" dirty="0"/>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Thermal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78</a:t>
            </a:fld>
            <a:endParaRPr lang="fr-FR"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L2</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814084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propulsion </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79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4" name="Rechteck: abgerundete Ecken 3">
            <a:extLst>
              <a:ext uri="{FF2B5EF4-FFF2-40B4-BE49-F238E27FC236}">
                <a16:creationId xmlns:a16="http://schemas.microsoft.com/office/drawing/2014/main" id="{E15C1099-CFE6-2A2C-86EC-9FB8AC330DBF}"/>
              </a:ext>
            </a:extLst>
          </p:cNvPr>
          <p:cNvSpPr/>
          <p:nvPr/>
        </p:nvSpPr>
        <p:spPr>
          <a:xfrm>
            <a:off x="1778000" y="3314700"/>
            <a:ext cx="2374900" cy="165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Space Propulsion</a:t>
            </a:r>
          </a:p>
        </p:txBody>
      </p:sp>
      <p:sp>
        <p:nvSpPr>
          <p:cNvPr id="5" name="Rechteck: abgerundete Ecken 4">
            <a:extLst>
              <a:ext uri="{FF2B5EF4-FFF2-40B4-BE49-F238E27FC236}">
                <a16:creationId xmlns:a16="http://schemas.microsoft.com/office/drawing/2014/main" id="{F5EF060B-8AC7-7474-6231-5E515CF23F7E}"/>
              </a:ext>
            </a:extLst>
          </p:cNvPr>
          <p:cNvSpPr/>
          <p:nvPr/>
        </p:nvSpPr>
        <p:spPr>
          <a:xfrm>
            <a:off x="5418550" y="2886072"/>
            <a:ext cx="2374900" cy="11112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Material Ejection</a:t>
            </a:r>
          </a:p>
        </p:txBody>
      </p:sp>
      <p:sp>
        <p:nvSpPr>
          <p:cNvPr id="9" name="Rechteck: abgerundete Ecken 8">
            <a:extLst>
              <a:ext uri="{FF2B5EF4-FFF2-40B4-BE49-F238E27FC236}">
                <a16:creationId xmlns:a16="http://schemas.microsoft.com/office/drawing/2014/main" id="{0764C937-638A-ADE9-9A5F-40D2F41AE75B}"/>
              </a:ext>
            </a:extLst>
          </p:cNvPr>
          <p:cNvSpPr/>
          <p:nvPr/>
        </p:nvSpPr>
        <p:spPr>
          <a:xfrm>
            <a:off x="5418550" y="4921197"/>
            <a:ext cx="2374900" cy="1111252"/>
          </a:xfrm>
          <a:prstGeom prst="roundRect">
            <a:avLst/>
          </a:prstGeom>
          <a:solidFill>
            <a:schemeClr val="accent2">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Non-Material Ejection</a:t>
            </a:r>
          </a:p>
        </p:txBody>
      </p:sp>
      <p:cxnSp>
        <p:nvCxnSpPr>
          <p:cNvPr id="11" name="Gerade Verbindung mit Pfeil 10">
            <a:extLst>
              <a:ext uri="{FF2B5EF4-FFF2-40B4-BE49-F238E27FC236}">
                <a16:creationId xmlns:a16="http://schemas.microsoft.com/office/drawing/2014/main" id="{9F42BB73-D21D-B97D-023F-EAC215BAE41C}"/>
              </a:ext>
            </a:extLst>
          </p:cNvPr>
          <p:cNvCxnSpPr>
            <a:cxnSpLocks/>
            <a:stCxn id="4" idx="3"/>
            <a:endCxn id="5" idx="1"/>
          </p:cNvCxnSpPr>
          <p:nvPr/>
        </p:nvCxnSpPr>
        <p:spPr>
          <a:xfrm flipV="1">
            <a:off x="4152900" y="3441698"/>
            <a:ext cx="1265650" cy="698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21E1B55-7A00-5E08-9C55-B3735BBE9F4F}"/>
              </a:ext>
            </a:extLst>
          </p:cNvPr>
          <p:cNvCxnSpPr>
            <a:cxnSpLocks/>
            <a:stCxn id="4" idx="3"/>
            <a:endCxn id="9" idx="1"/>
          </p:cNvCxnSpPr>
          <p:nvPr/>
        </p:nvCxnSpPr>
        <p:spPr>
          <a:xfrm>
            <a:off x="4152900" y="4140200"/>
            <a:ext cx="1265650" cy="1336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abgerundete Ecken 9">
            <a:extLst>
              <a:ext uri="{FF2B5EF4-FFF2-40B4-BE49-F238E27FC236}">
                <a16:creationId xmlns:a16="http://schemas.microsoft.com/office/drawing/2014/main" id="{2689D211-0BC2-E3B5-7D07-AAEF015727A6}"/>
              </a:ext>
            </a:extLst>
          </p:cNvPr>
          <p:cNvSpPr/>
          <p:nvPr/>
        </p:nvSpPr>
        <p:spPr>
          <a:xfrm>
            <a:off x="9059100" y="2681286"/>
            <a:ext cx="2374900" cy="1266826"/>
          </a:xfrm>
          <a:prstGeom prst="roundRect">
            <a:avLst/>
          </a:prstGeom>
          <a:solidFill>
            <a:srgbClr val="00B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Thermal Propulsion Systems</a:t>
            </a:r>
          </a:p>
        </p:txBody>
      </p:sp>
      <p:sp>
        <p:nvSpPr>
          <p:cNvPr id="13" name="Rechteck: abgerundete Ecken 12">
            <a:extLst>
              <a:ext uri="{FF2B5EF4-FFF2-40B4-BE49-F238E27FC236}">
                <a16:creationId xmlns:a16="http://schemas.microsoft.com/office/drawing/2014/main" id="{2F0409FA-7A87-F2C6-0F7B-818E594303F7}"/>
              </a:ext>
            </a:extLst>
          </p:cNvPr>
          <p:cNvSpPr/>
          <p:nvPr/>
        </p:nvSpPr>
        <p:spPr>
          <a:xfrm>
            <a:off x="9059100" y="4099561"/>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Chemical Propulsion Systems</a:t>
            </a:r>
          </a:p>
        </p:txBody>
      </p:sp>
      <p:sp>
        <p:nvSpPr>
          <p:cNvPr id="14" name="Rechteck: abgerundete Ecken 13">
            <a:extLst>
              <a:ext uri="{FF2B5EF4-FFF2-40B4-BE49-F238E27FC236}">
                <a16:creationId xmlns:a16="http://schemas.microsoft.com/office/drawing/2014/main" id="{3043741B-67B7-9BE5-D021-FC57AE2E946B}"/>
              </a:ext>
            </a:extLst>
          </p:cNvPr>
          <p:cNvSpPr/>
          <p:nvPr/>
        </p:nvSpPr>
        <p:spPr>
          <a:xfrm>
            <a:off x="9059100" y="5517836"/>
            <a:ext cx="2374900" cy="1266826"/>
          </a:xfrm>
          <a:prstGeom prst="roundRect">
            <a:avLst/>
          </a:prstGeom>
          <a:solidFill>
            <a:srgbClr val="00B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Electrical Propulsion Systems</a:t>
            </a:r>
          </a:p>
        </p:txBody>
      </p:sp>
      <p:cxnSp>
        <p:nvCxnSpPr>
          <p:cNvPr id="15" name="Gerade Verbindung mit Pfeil 14">
            <a:extLst>
              <a:ext uri="{FF2B5EF4-FFF2-40B4-BE49-F238E27FC236}">
                <a16:creationId xmlns:a16="http://schemas.microsoft.com/office/drawing/2014/main" id="{E9742C53-DBF2-42E0-A98F-7BF1DC16B9F4}"/>
              </a:ext>
            </a:extLst>
          </p:cNvPr>
          <p:cNvCxnSpPr>
            <a:cxnSpLocks/>
            <a:stCxn id="5" idx="3"/>
            <a:endCxn id="10" idx="1"/>
          </p:cNvCxnSpPr>
          <p:nvPr/>
        </p:nvCxnSpPr>
        <p:spPr>
          <a:xfrm flipV="1">
            <a:off x="7793450" y="3314699"/>
            <a:ext cx="1265650" cy="126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D2DE15D-1ECF-42F0-9621-BC5649AC0218}"/>
              </a:ext>
            </a:extLst>
          </p:cNvPr>
          <p:cNvCxnSpPr>
            <a:cxnSpLocks/>
            <a:stCxn id="5" idx="3"/>
            <a:endCxn id="13" idx="1"/>
          </p:cNvCxnSpPr>
          <p:nvPr/>
        </p:nvCxnSpPr>
        <p:spPr>
          <a:xfrm>
            <a:off x="7793450" y="3441698"/>
            <a:ext cx="1265650" cy="12912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0F7C249-0CE9-4347-B802-6E056E1AE910}"/>
              </a:ext>
            </a:extLst>
          </p:cNvPr>
          <p:cNvCxnSpPr>
            <a:cxnSpLocks/>
            <a:stCxn id="5" idx="3"/>
            <a:endCxn id="14" idx="1"/>
          </p:cNvCxnSpPr>
          <p:nvPr/>
        </p:nvCxnSpPr>
        <p:spPr>
          <a:xfrm>
            <a:off x="7793450" y="3441698"/>
            <a:ext cx="1265650" cy="27095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75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90B3-1DC7-9435-F2E4-6A4E8ED41B1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a:extLst>
                  <a:ext uri="{FF2B5EF4-FFF2-40B4-BE49-F238E27FC236}">
                    <a16:creationId xmlns:a16="http://schemas.microsoft.com/office/drawing/2014/main" id="{4B6FB205-2B11-998D-EB72-8A2D5969D852}"/>
                  </a:ext>
                </a:extLst>
              </p:cNvPr>
              <p:cNvSpPr>
                <a:spLocks noGrp="1"/>
              </p:cNvSpPr>
              <p:nvPr>
                <p:ph idx="1"/>
              </p:nvPr>
            </p:nvSpPr>
            <p:spPr/>
            <p:txBody>
              <a:bodyPr>
                <a:noAutofit/>
              </a:bodyPr>
              <a:lstStyle/>
              <a:p>
                <a:pPr marL="91440" indent="0">
                  <a:buNone/>
                </a:pPr>
                <a:r>
                  <a:rPr lang="en-US" dirty="0">
                    <a:solidFill>
                      <a:schemeClr val="tx1"/>
                    </a:solidFill>
                  </a:rPr>
                  <a:t>B</a:t>
                </a:r>
                <a:r>
                  <a:rPr lang="en-US" sz="2400" dirty="0">
                    <a:solidFill>
                      <a:schemeClr val="tx1"/>
                    </a:solidFill>
                  </a:rPr>
                  <a:t>asic Relations:</a:t>
                </a:r>
              </a:p>
              <a:p>
                <a:pPr>
                  <a:lnSpc>
                    <a:spcPct val="110000"/>
                  </a:lnSpc>
                </a:pPr>
                <a:r>
                  <a:rPr lang="en-US" dirty="0"/>
                  <a:t>Thrust – Propulsion duration</a:t>
                </a:r>
                <a:endParaRPr lang="en-US"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𝐹</m:t>
                        </m:r>
                      </m:e>
                      <m:sub>
                        <m:r>
                          <a:rPr lang="de-DE" i="1">
                            <a:latin typeface="Cambria Math" panose="02040503050406030204" pitchFamily="18" charset="0"/>
                            <a:ea typeface="Cambria Math" panose="02040503050406030204" pitchFamily="18" charset="0"/>
                          </a:rPr>
                          <m:t>𝑚</m:t>
                        </m:r>
                      </m:sub>
                    </m:sSub>
                    <m:r>
                      <a:rPr lang="de-DE"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b>
                      <m:sSubPr>
                        <m:ctrlPr>
                          <a:rPr lang="en-US" i="1" smtClean="0">
                            <a:solidFill>
                              <a:schemeClr val="bg1">
                                <a:lumMod val="75000"/>
                              </a:schemeClr>
                            </a:solidFill>
                            <a:latin typeface="Cambria Math" panose="02040503050406030204" pitchFamily="18" charset="0"/>
                            <a:ea typeface="Cambria Math" panose="02040503050406030204" pitchFamily="18" charset="0"/>
                          </a:rPr>
                        </m:ctrlPr>
                      </m:sSubPr>
                      <m:e>
                        <m:acc>
                          <m:accPr>
                            <m:chr m:val="̇"/>
                            <m:ctrlPr>
                              <a:rPr lang="en-US" i="1" smtClean="0">
                                <a:solidFill>
                                  <a:schemeClr val="tx1"/>
                                </a:solidFill>
                                <a:latin typeface="Cambria Math" panose="02040503050406030204" pitchFamily="18" charset="0"/>
                                <a:ea typeface="Cambria Math" panose="02040503050406030204" pitchFamily="18" charset="0"/>
                              </a:rPr>
                            </m:ctrlPr>
                          </m:accPr>
                          <m:e>
                            <m:r>
                              <a:rPr lang="de-DE" i="1">
                                <a:solidFill>
                                  <a:schemeClr val="tx1"/>
                                </a:solidFill>
                                <a:latin typeface="Cambria Math" panose="02040503050406030204" pitchFamily="18" charset="0"/>
                                <a:ea typeface="Cambria Math" panose="02040503050406030204" pitchFamily="18" charset="0"/>
                              </a:rPr>
                              <m:t>𝑚</m:t>
                            </m:r>
                          </m:e>
                        </m:acc>
                        <m:r>
                          <a:rPr lang="en-US" i="1" smtClean="0">
                            <a:solidFill>
                              <a:schemeClr val="bg1">
                                <a:lumMod val="75000"/>
                              </a:schemeClr>
                            </a:solidFill>
                            <a:latin typeface="Cambria Math" panose="02040503050406030204" pitchFamily="18" charset="0"/>
                            <a:ea typeface="Cambria Math" panose="02040503050406030204" pitchFamily="18" charset="0"/>
                          </a:rPr>
                          <m:t>𝑣</m:t>
                        </m:r>
                      </m:e>
                      <m:sub>
                        <m:r>
                          <a:rPr lang="en-US" i="1">
                            <a:solidFill>
                              <a:schemeClr val="bg1">
                                <a:lumMod val="75000"/>
                              </a:schemeClr>
                            </a:solidFill>
                            <a:latin typeface="Cambria Math" panose="02040503050406030204" pitchFamily="18" charset="0"/>
                            <a:ea typeface="Cambria Math" panose="02040503050406030204" pitchFamily="18" charset="0"/>
                          </a:rPr>
                          <m:t>𝑒</m:t>
                        </m:r>
                      </m:sub>
                    </m:sSub>
                  </m:oMath>
                </a14:m>
                <a:endParaRPr lang="en-US" dirty="0">
                  <a:ea typeface="Cambria Math" panose="02040503050406030204" pitchFamily="18" charset="0"/>
                </a:endParaRPr>
              </a:p>
              <a:p>
                <a:pPr marL="45085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𝐹</m:t>
                        </m:r>
                      </m:e>
                      <m:sub>
                        <m:r>
                          <a:rPr lang="de-DE" i="1">
                            <a:latin typeface="Cambria Math" panose="02040503050406030204" pitchFamily="18" charset="0"/>
                            <a:ea typeface="Cambria Math" panose="02040503050406030204" pitchFamily="18" charset="0"/>
                          </a:rPr>
                          <m:t>𝑚</m:t>
                        </m:r>
                      </m:sub>
                    </m:sSub>
                  </m:oMath>
                </a14:m>
                <a:r>
                  <a:rPr lang="en-US" dirty="0"/>
                  <a:t>...Momentum thrust magnitude [N] </a:t>
                </a:r>
              </a:p>
              <a:p>
                <a:pPr marL="450850" indent="0">
                  <a:buNone/>
                </a:pPr>
                <a14:m>
                  <m:oMath xmlns:m="http://schemas.openxmlformats.org/officeDocument/2006/math">
                    <m:acc>
                      <m:accPr>
                        <m:chr m:val="̇"/>
                        <m:ctrlPr>
                          <a:rPr lang="en-US" i="1">
                            <a:latin typeface="Cambria Math" panose="02040503050406030204" pitchFamily="18" charset="0"/>
                          </a:rPr>
                        </m:ctrlPr>
                      </m:accPr>
                      <m:e>
                        <m:r>
                          <a:rPr lang="de-DE" i="1">
                            <a:latin typeface="Cambria Math" panose="02040503050406030204" pitchFamily="18" charset="0"/>
                          </a:rPr>
                          <m:t>𝑚</m:t>
                        </m:r>
                      </m:e>
                    </m:acc>
                    <m:r>
                      <a:rPr lang="de-DE" i="1">
                        <a:latin typeface="Cambria Math" panose="02040503050406030204" pitchFamily="18" charset="0"/>
                      </a:rPr>
                      <m:t>…</m:t>
                    </m:r>
                  </m:oMath>
                </a14:m>
                <a:r>
                  <a:rPr lang="en-US" dirty="0"/>
                  <a:t>Mass flow rate of the propellant [kg/s]</a:t>
                </a:r>
              </a:p>
              <a:p>
                <a:pPr marL="45085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𝑒</m:t>
                        </m:r>
                      </m:sub>
                    </m:sSub>
                  </m:oMath>
                </a14:m>
                <a:r>
                  <a:rPr lang="en-US" dirty="0"/>
                  <a:t>…Exhaust velocity [m/s]</a:t>
                </a:r>
              </a:p>
            </p:txBody>
          </p:sp>
        </mc:Choice>
        <mc:Fallback xmlns="">
          <p:sp>
            <p:nvSpPr>
              <p:cNvPr id="2" name="Espace réservé du contenu 1">
                <a:extLst>
                  <a:ext uri="{FF2B5EF4-FFF2-40B4-BE49-F238E27FC236}">
                    <a16:creationId xmlns:a16="http://schemas.microsoft.com/office/drawing/2014/main" id="{4B6FB205-2B11-998D-EB72-8A2D5969D85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itre 2">
            <a:extLst>
              <a:ext uri="{FF2B5EF4-FFF2-40B4-BE49-F238E27FC236}">
                <a16:creationId xmlns:a16="http://schemas.microsoft.com/office/drawing/2014/main" id="{2D344BEC-314C-F823-42CD-FF1351086A1C}"/>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What is the principle of Space Propulsion?</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75E4E228-F343-81CD-89DF-A04B3F802850}"/>
              </a:ext>
            </a:extLst>
          </p:cNvPr>
          <p:cNvSpPr>
            <a:spLocks noGrp="1"/>
          </p:cNvSpPr>
          <p:nvPr>
            <p:ph type="sldNum" sz="quarter" idx="12"/>
          </p:nvPr>
        </p:nvSpPr>
        <p:spPr/>
        <p:txBody>
          <a:bodyPr/>
          <a:lstStyle/>
          <a:p>
            <a:fld id="{E1E1CD7C-2161-7D43-862E-CE4C333CD873}" type="slidenum">
              <a:rPr lang="fr-FR" smtClean="0"/>
              <a:pPr/>
              <a:t>8</a:t>
            </a:fld>
            <a:endParaRPr lang="fr-FR" dirty="0"/>
          </a:p>
        </p:txBody>
      </p:sp>
      <p:sp>
        <p:nvSpPr>
          <p:cNvPr id="7" name="Google Shape;119;p5">
            <a:extLst>
              <a:ext uri="{FF2B5EF4-FFF2-40B4-BE49-F238E27FC236}">
                <a16:creationId xmlns:a16="http://schemas.microsoft.com/office/drawing/2014/main" id="{E8029F9B-BF4B-C4F3-5372-35947C27C1E7}"/>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C1783FB9-9118-29BD-B9EA-B5E28E92884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2358486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propulsion </a:t>
            </a:r>
          </a:p>
          <a:p>
            <a:pPr marL="125730" indent="0">
              <a:buNone/>
            </a:pPr>
            <a:endParaRPr lang="de-DE"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0" name="Rechteck: abgerundete Ecken 9">
            <a:extLst>
              <a:ext uri="{FF2B5EF4-FFF2-40B4-BE49-F238E27FC236}">
                <a16:creationId xmlns:a16="http://schemas.microsoft.com/office/drawing/2014/main" id="{2689D211-0BC2-E3B5-7D07-AAEF015727A6}"/>
              </a:ext>
            </a:extLst>
          </p:cNvPr>
          <p:cNvSpPr/>
          <p:nvPr/>
        </p:nvSpPr>
        <p:spPr>
          <a:xfrm>
            <a:off x="1778000" y="3506787"/>
            <a:ext cx="2374900" cy="12668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en-US" sz="2400" noProof="0" dirty="0" err="1"/>
              <a:t>hemical</a:t>
            </a:r>
            <a:r>
              <a:rPr lang="en-US" sz="2400" noProof="0" dirty="0"/>
              <a:t> Propulsion Systems</a:t>
            </a:r>
          </a:p>
        </p:txBody>
      </p:sp>
      <p:cxnSp>
        <p:nvCxnSpPr>
          <p:cNvPr id="21" name="Gerade Verbindung mit Pfeil 20">
            <a:extLst>
              <a:ext uri="{FF2B5EF4-FFF2-40B4-BE49-F238E27FC236}">
                <a16:creationId xmlns:a16="http://schemas.microsoft.com/office/drawing/2014/main" id="{00F7C249-0CE9-4347-B802-6E056E1AE910}"/>
              </a:ext>
            </a:extLst>
          </p:cNvPr>
          <p:cNvCxnSpPr>
            <a:cxnSpLocks/>
            <a:stCxn id="31" idx="3"/>
            <a:endCxn id="34" idx="1"/>
          </p:cNvCxnSpPr>
          <p:nvPr/>
        </p:nvCxnSpPr>
        <p:spPr>
          <a:xfrm flipV="1">
            <a:off x="7036106" y="1956185"/>
            <a:ext cx="424580" cy="15103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59A44404-DEFF-46E8-867A-0AD07D96764D}"/>
              </a:ext>
            </a:extLst>
          </p:cNvPr>
          <p:cNvSpPr/>
          <p:nvPr/>
        </p:nvSpPr>
        <p:spPr>
          <a:xfrm>
            <a:off x="4661206" y="2910869"/>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Combustion</a:t>
            </a:r>
          </a:p>
        </p:txBody>
      </p:sp>
      <p:sp>
        <p:nvSpPr>
          <p:cNvPr id="32" name="Rechteck: abgerundete Ecken 31">
            <a:extLst>
              <a:ext uri="{FF2B5EF4-FFF2-40B4-BE49-F238E27FC236}">
                <a16:creationId xmlns:a16="http://schemas.microsoft.com/office/drawing/2014/main" id="{1BEFB06E-EDDF-42B5-98FB-E474890E05BB}"/>
              </a:ext>
            </a:extLst>
          </p:cNvPr>
          <p:cNvSpPr/>
          <p:nvPr/>
        </p:nvSpPr>
        <p:spPr>
          <a:xfrm>
            <a:off x="4661207" y="5495630"/>
            <a:ext cx="2374900" cy="1111252"/>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noProof="0" dirty="0"/>
              <a:t>Detonation</a:t>
            </a:r>
          </a:p>
        </p:txBody>
      </p:sp>
      <p:sp>
        <p:nvSpPr>
          <p:cNvPr id="34" name="Rechteck: abgerundete Ecken 33">
            <a:extLst>
              <a:ext uri="{FF2B5EF4-FFF2-40B4-BE49-F238E27FC236}">
                <a16:creationId xmlns:a16="http://schemas.microsoft.com/office/drawing/2014/main" id="{2BC747A7-AC90-49AC-B443-F815E27B3EF0}"/>
              </a:ext>
            </a:extLst>
          </p:cNvPr>
          <p:cNvSpPr/>
          <p:nvPr/>
        </p:nvSpPr>
        <p:spPr>
          <a:xfrm>
            <a:off x="7460686" y="1606561"/>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Liquid propulsion systems</a:t>
            </a:r>
            <a:endParaRPr lang="en-US" sz="2400" noProof="0" dirty="0"/>
          </a:p>
        </p:txBody>
      </p:sp>
      <p:sp>
        <p:nvSpPr>
          <p:cNvPr id="36" name="Rechteck: abgerundete Ecken 35">
            <a:extLst>
              <a:ext uri="{FF2B5EF4-FFF2-40B4-BE49-F238E27FC236}">
                <a16:creationId xmlns:a16="http://schemas.microsoft.com/office/drawing/2014/main" id="{18097658-FF0B-44EB-B268-DBF465E07958}"/>
              </a:ext>
            </a:extLst>
          </p:cNvPr>
          <p:cNvSpPr/>
          <p:nvPr/>
        </p:nvSpPr>
        <p:spPr>
          <a:xfrm>
            <a:off x="7460685" y="5233930"/>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Rotation Detonation Engine</a:t>
            </a:r>
            <a:endParaRPr lang="en-US" sz="2400" noProof="0" dirty="0"/>
          </a:p>
        </p:txBody>
      </p:sp>
      <p:sp>
        <p:nvSpPr>
          <p:cNvPr id="37" name="Rechteck: abgerundete Ecken 36">
            <a:extLst>
              <a:ext uri="{FF2B5EF4-FFF2-40B4-BE49-F238E27FC236}">
                <a16:creationId xmlns:a16="http://schemas.microsoft.com/office/drawing/2014/main" id="{BBFE91C1-AEB3-4407-8F0E-4937C5179BEF}"/>
              </a:ext>
            </a:extLst>
          </p:cNvPr>
          <p:cNvSpPr/>
          <p:nvPr/>
        </p:nvSpPr>
        <p:spPr>
          <a:xfrm>
            <a:off x="7451178" y="6046990"/>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Pulse Detonation Engine</a:t>
            </a:r>
            <a:endParaRPr lang="en-US" sz="2400" noProof="0" dirty="0"/>
          </a:p>
        </p:txBody>
      </p:sp>
      <p:cxnSp>
        <p:nvCxnSpPr>
          <p:cNvPr id="33" name="Gerade Verbindung mit Pfeil 32">
            <a:extLst>
              <a:ext uri="{FF2B5EF4-FFF2-40B4-BE49-F238E27FC236}">
                <a16:creationId xmlns:a16="http://schemas.microsoft.com/office/drawing/2014/main" id="{C22DC3F5-D686-4EC6-BEAE-1C50B441187E}"/>
              </a:ext>
            </a:extLst>
          </p:cNvPr>
          <p:cNvCxnSpPr>
            <a:cxnSpLocks/>
            <a:stCxn id="32" idx="3"/>
            <a:endCxn id="36" idx="1"/>
          </p:cNvCxnSpPr>
          <p:nvPr/>
        </p:nvCxnSpPr>
        <p:spPr>
          <a:xfrm flipV="1">
            <a:off x="7036107" y="5583554"/>
            <a:ext cx="424578" cy="467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89C13A35-39B1-4960-A203-6F0035995FD7}"/>
              </a:ext>
            </a:extLst>
          </p:cNvPr>
          <p:cNvCxnSpPr>
            <a:cxnSpLocks/>
            <a:stCxn id="32" idx="3"/>
            <a:endCxn id="37" idx="1"/>
          </p:cNvCxnSpPr>
          <p:nvPr/>
        </p:nvCxnSpPr>
        <p:spPr>
          <a:xfrm>
            <a:off x="7036107" y="6051256"/>
            <a:ext cx="415071" cy="345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B70A52BD-71DA-48B4-BF48-74607BB7EF81}"/>
              </a:ext>
            </a:extLst>
          </p:cNvPr>
          <p:cNvCxnSpPr>
            <a:cxnSpLocks/>
            <a:stCxn id="10" idx="3"/>
            <a:endCxn id="32" idx="1"/>
          </p:cNvCxnSpPr>
          <p:nvPr/>
        </p:nvCxnSpPr>
        <p:spPr>
          <a:xfrm>
            <a:off x="4152900" y="4140200"/>
            <a:ext cx="508307" cy="1911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abgerundete Ecken 26">
            <a:extLst>
              <a:ext uri="{FF2B5EF4-FFF2-40B4-BE49-F238E27FC236}">
                <a16:creationId xmlns:a16="http://schemas.microsoft.com/office/drawing/2014/main" id="{0491AEC3-F605-4E51-A93F-F47FAC49CA8F}"/>
              </a:ext>
            </a:extLst>
          </p:cNvPr>
          <p:cNvSpPr/>
          <p:nvPr/>
        </p:nvSpPr>
        <p:spPr>
          <a:xfrm>
            <a:off x="7460685" y="768034"/>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Gaseous propulsion systems</a:t>
            </a:r>
            <a:endParaRPr lang="en-US" sz="2400" noProof="0" dirty="0"/>
          </a:p>
        </p:txBody>
      </p:sp>
      <p:cxnSp>
        <p:nvCxnSpPr>
          <p:cNvPr id="30" name="Gerade Verbindung mit Pfeil 29">
            <a:extLst>
              <a:ext uri="{FF2B5EF4-FFF2-40B4-BE49-F238E27FC236}">
                <a16:creationId xmlns:a16="http://schemas.microsoft.com/office/drawing/2014/main" id="{1545E773-DD4F-4336-9EA0-C211FBDB0654}"/>
              </a:ext>
            </a:extLst>
          </p:cNvPr>
          <p:cNvCxnSpPr>
            <a:cxnSpLocks/>
            <a:stCxn id="10" idx="3"/>
            <a:endCxn id="31" idx="1"/>
          </p:cNvCxnSpPr>
          <p:nvPr/>
        </p:nvCxnSpPr>
        <p:spPr>
          <a:xfrm flipV="1">
            <a:off x="4152900" y="3466495"/>
            <a:ext cx="508306" cy="6737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hteck: abgerundete Ecken 37">
            <a:extLst>
              <a:ext uri="{FF2B5EF4-FFF2-40B4-BE49-F238E27FC236}">
                <a16:creationId xmlns:a16="http://schemas.microsoft.com/office/drawing/2014/main" id="{83DCFC2B-57CE-44D2-8703-9E90C82469CA}"/>
              </a:ext>
            </a:extLst>
          </p:cNvPr>
          <p:cNvSpPr/>
          <p:nvPr/>
        </p:nvSpPr>
        <p:spPr>
          <a:xfrm>
            <a:off x="7460685" y="2419621"/>
            <a:ext cx="4587233" cy="69924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Gelled propulsion systems</a:t>
            </a:r>
            <a:endParaRPr lang="en-US" sz="2400" noProof="0" dirty="0"/>
          </a:p>
        </p:txBody>
      </p:sp>
      <p:sp>
        <p:nvSpPr>
          <p:cNvPr id="39" name="Rechteck: abgerundete Ecken 38">
            <a:extLst>
              <a:ext uri="{FF2B5EF4-FFF2-40B4-BE49-F238E27FC236}">
                <a16:creationId xmlns:a16="http://schemas.microsoft.com/office/drawing/2014/main" id="{7A1FBB9B-6E9F-4EB9-977F-44D8F089B137}"/>
              </a:ext>
            </a:extLst>
          </p:cNvPr>
          <p:cNvSpPr/>
          <p:nvPr/>
        </p:nvSpPr>
        <p:spPr>
          <a:xfrm>
            <a:off x="7460684" y="3247424"/>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Hybrid propulsion systems</a:t>
            </a:r>
            <a:endParaRPr lang="en-US" sz="2400" noProof="0" dirty="0"/>
          </a:p>
        </p:txBody>
      </p:sp>
      <p:sp>
        <p:nvSpPr>
          <p:cNvPr id="40" name="Rechteck: abgerundete Ecken 39">
            <a:extLst>
              <a:ext uri="{FF2B5EF4-FFF2-40B4-BE49-F238E27FC236}">
                <a16:creationId xmlns:a16="http://schemas.microsoft.com/office/drawing/2014/main" id="{D2574DCA-824F-496A-84C2-F5A4A1531F3E}"/>
              </a:ext>
            </a:extLst>
          </p:cNvPr>
          <p:cNvSpPr/>
          <p:nvPr/>
        </p:nvSpPr>
        <p:spPr>
          <a:xfrm>
            <a:off x="7492584" y="4042424"/>
            <a:ext cx="4587233" cy="69924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Solid propulsion systems</a:t>
            </a:r>
            <a:endParaRPr lang="en-US" sz="2400" noProof="0" dirty="0"/>
          </a:p>
        </p:txBody>
      </p:sp>
      <p:cxnSp>
        <p:nvCxnSpPr>
          <p:cNvPr id="42" name="Gerade Verbindung mit Pfeil 41">
            <a:extLst>
              <a:ext uri="{FF2B5EF4-FFF2-40B4-BE49-F238E27FC236}">
                <a16:creationId xmlns:a16="http://schemas.microsoft.com/office/drawing/2014/main" id="{3996BC2A-16E6-4A61-A75C-D9889E037015}"/>
              </a:ext>
            </a:extLst>
          </p:cNvPr>
          <p:cNvCxnSpPr>
            <a:cxnSpLocks/>
            <a:stCxn id="31" idx="3"/>
            <a:endCxn id="27" idx="1"/>
          </p:cNvCxnSpPr>
          <p:nvPr/>
        </p:nvCxnSpPr>
        <p:spPr>
          <a:xfrm flipV="1">
            <a:off x="7036106" y="1117658"/>
            <a:ext cx="424579" cy="2348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E356EAA3-5A2F-41DD-A81A-F295E87737E6}"/>
              </a:ext>
            </a:extLst>
          </p:cNvPr>
          <p:cNvCxnSpPr>
            <a:cxnSpLocks/>
            <a:stCxn id="31" idx="3"/>
            <a:endCxn id="38" idx="1"/>
          </p:cNvCxnSpPr>
          <p:nvPr/>
        </p:nvCxnSpPr>
        <p:spPr>
          <a:xfrm flipV="1">
            <a:off x="7036106" y="2769245"/>
            <a:ext cx="424579" cy="697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94A0F233-0A98-45BF-9DF0-2ED4F8F3BC5F}"/>
              </a:ext>
            </a:extLst>
          </p:cNvPr>
          <p:cNvCxnSpPr>
            <a:cxnSpLocks/>
            <a:stCxn id="31" idx="3"/>
            <a:endCxn id="39" idx="1"/>
          </p:cNvCxnSpPr>
          <p:nvPr/>
        </p:nvCxnSpPr>
        <p:spPr>
          <a:xfrm>
            <a:off x="7036106" y="3466495"/>
            <a:ext cx="424578" cy="1305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034B22E3-6650-491D-9633-C066F1275F57}"/>
              </a:ext>
            </a:extLst>
          </p:cNvPr>
          <p:cNvCxnSpPr>
            <a:cxnSpLocks/>
            <a:stCxn id="31" idx="3"/>
            <a:endCxn id="40" idx="1"/>
          </p:cNvCxnSpPr>
          <p:nvPr/>
        </p:nvCxnSpPr>
        <p:spPr>
          <a:xfrm>
            <a:off x="7036106" y="3466495"/>
            <a:ext cx="456478" cy="9255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173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propulsion </a:t>
            </a:r>
          </a:p>
          <a:p>
            <a:r>
              <a:rPr lang="en-US" dirty="0"/>
              <a:t>Chemical Propulsion Systems</a:t>
            </a:r>
          </a:p>
          <a:p>
            <a:pPr lvl="1"/>
            <a:r>
              <a:rPr lang="en-US" sz="2000" dirty="0"/>
              <a:t>Gaseous propulsion systems</a:t>
            </a:r>
          </a:p>
          <a:p>
            <a:pPr lvl="1">
              <a:lnSpc>
                <a:spcPct val="110000"/>
              </a:lnSpc>
            </a:pPr>
            <a:r>
              <a:rPr lang="en-US" sz="2000" dirty="0"/>
              <a:t>Liquid propulsion systems</a:t>
            </a:r>
          </a:p>
          <a:p>
            <a:pPr lvl="1">
              <a:lnSpc>
                <a:spcPct val="110000"/>
              </a:lnSpc>
            </a:pPr>
            <a:r>
              <a:rPr lang="en-US" sz="2000" dirty="0"/>
              <a:t>Gelled propulsion systems</a:t>
            </a:r>
          </a:p>
          <a:p>
            <a:pPr lvl="1">
              <a:lnSpc>
                <a:spcPct val="110000"/>
              </a:lnSpc>
            </a:pPr>
            <a:r>
              <a:rPr lang="en-US" sz="2000" dirty="0"/>
              <a:t>Solid propulsion systems</a:t>
            </a:r>
          </a:p>
          <a:p>
            <a:pPr lvl="1">
              <a:lnSpc>
                <a:spcPct val="110000"/>
              </a:lnSpc>
            </a:pPr>
            <a:r>
              <a:rPr lang="en-US" sz="2000" dirty="0"/>
              <a:t>Hybrid (liquid / solid) propulsion systems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2141061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propulsion </a:t>
            </a:r>
          </a:p>
          <a:p>
            <a:r>
              <a:rPr lang="en-US" dirty="0"/>
              <a:t>Chemical Propulsion Systems</a:t>
            </a:r>
          </a:p>
          <a:p>
            <a:pPr lvl="1"/>
            <a:r>
              <a:rPr lang="en-US" sz="2000" dirty="0"/>
              <a:t>Gaseous propulsion systems</a:t>
            </a:r>
          </a:p>
          <a:p>
            <a:pPr lvl="1">
              <a:lnSpc>
                <a:spcPct val="110000"/>
              </a:lnSpc>
            </a:pPr>
            <a:r>
              <a:rPr lang="en-US" sz="2000" dirty="0"/>
              <a:t>Liquid propulsion systems</a:t>
            </a:r>
          </a:p>
          <a:p>
            <a:pPr lvl="1">
              <a:lnSpc>
                <a:spcPct val="110000"/>
              </a:lnSpc>
            </a:pPr>
            <a:r>
              <a:rPr lang="en-US" sz="2000" dirty="0"/>
              <a:t>Gelled propulsion systems</a:t>
            </a:r>
          </a:p>
          <a:p>
            <a:pPr lvl="1">
              <a:lnSpc>
                <a:spcPct val="110000"/>
              </a:lnSpc>
            </a:pPr>
            <a:r>
              <a:rPr lang="en-US" sz="2000" dirty="0"/>
              <a:t>Solid propulsion systems</a:t>
            </a:r>
          </a:p>
          <a:p>
            <a:pPr lvl="1">
              <a:lnSpc>
                <a:spcPct val="110000"/>
              </a:lnSpc>
            </a:pPr>
            <a:r>
              <a:rPr lang="en-US" sz="2000" dirty="0"/>
              <a:t>Hybrid (liquid / solid) propulsion systems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9" name="Rechteck 8">
            <a:extLst>
              <a:ext uri="{FF2B5EF4-FFF2-40B4-BE49-F238E27FC236}">
                <a16:creationId xmlns:a16="http://schemas.microsoft.com/office/drawing/2014/main" id="{5539A4E5-1CD0-4144-A9C7-20DDF4337521}"/>
              </a:ext>
            </a:extLst>
          </p:cNvPr>
          <p:cNvSpPr/>
          <p:nvPr/>
        </p:nvSpPr>
        <p:spPr>
          <a:xfrm>
            <a:off x="330158" y="189000"/>
            <a:ext cx="11520000" cy="648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50000"/>
                </a:schemeClr>
              </a:solidFill>
            </a:endParaRPr>
          </a:p>
        </p:txBody>
      </p:sp>
      <p:sp>
        <p:nvSpPr>
          <p:cNvPr id="10" name="Rechteck 9">
            <a:extLst>
              <a:ext uri="{FF2B5EF4-FFF2-40B4-BE49-F238E27FC236}">
                <a16:creationId xmlns:a16="http://schemas.microsoft.com/office/drawing/2014/main" id="{E9B0A04A-5CA9-45BE-BE67-10D968D661AF}"/>
              </a:ext>
            </a:extLst>
          </p:cNvPr>
          <p:cNvSpPr/>
          <p:nvPr/>
        </p:nvSpPr>
        <p:spPr>
          <a:xfrm>
            <a:off x="1648919" y="368120"/>
            <a:ext cx="10080000" cy="54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Propellant Phase in Tanks</a:t>
            </a:r>
          </a:p>
        </p:txBody>
      </p:sp>
      <p:sp>
        <p:nvSpPr>
          <p:cNvPr id="11" name="Rechteck 10">
            <a:extLst>
              <a:ext uri="{FF2B5EF4-FFF2-40B4-BE49-F238E27FC236}">
                <a16:creationId xmlns:a16="http://schemas.microsoft.com/office/drawing/2014/main" id="{8C41456F-85D0-4E65-A78A-A68FB2AEE749}"/>
              </a:ext>
            </a:extLst>
          </p:cNvPr>
          <p:cNvSpPr/>
          <p:nvPr/>
        </p:nvSpPr>
        <p:spPr>
          <a:xfrm>
            <a:off x="1648919" y="1005248"/>
            <a:ext cx="288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Solid</a:t>
            </a:r>
          </a:p>
        </p:txBody>
      </p:sp>
      <p:sp>
        <p:nvSpPr>
          <p:cNvPr id="12" name="Rechteck 11">
            <a:extLst>
              <a:ext uri="{FF2B5EF4-FFF2-40B4-BE49-F238E27FC236}">
                <a16:creationId xmlns:a16="http://schemas.microsoft.com/office/drawing/2014/main" id="{0716AE1C-668B-4964-978A-3AE17AB5EE85}"/>
              </a:ext>
            </a:extLst>
          </p:cNvPr>
          <p:cNvSpPr/>
          <p:nvPr/>
        </p:nvSpPr>
        <p:spPr>
          <a:xfrm>
            <a:off x="4617541" y="1005248"/>
            <a:ext cx="414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Liquid</a:t>
            </a:r>
          </a:p>
        </p:txBody>
      </p:sp>
      <p:sp>
        <p:nvSpPr>
          <p:cNvPr id="13" name="Rechteck 12">
            <a:extLst>
              <a:ext uri="{FF2B5EF4-FFF2-40B4-BE49-F238E27FC236}">
                <a16:creationId xmlns:a16="http://schemas.microsoft.com/office/drawing/2014/main" id="{87F90AA1-1355-4946-83FC-EEED11D7E089}"/>
              </a:ext>
            </a:extLst>
          </p:cNvPr>
          <p:cNvSpPr/>
          <p:nvPr/>
        </p:nvSpPr>
        <p:spPr>
          <a:xfrm>
            <a:off x="8848919" y="997300"/>
            <a:ext cx="288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Gas</a:t>
            </a:r>
          </a:p>
        </p:txBody>
      </p:sp>
      <p:sp>
        <p:nvSpPr>
          <p:cNvPr id="14" name="Rechteck 13">
            <a:extLst>
              <a:ext uri="{FF2B5EF4-FFF2-40B4-BE49-F238E27FC236}">
                <a16:creationId xmlns:a16="http://schemas.microsoft.com/office/drawing/2014/main" id="{8B04E786-0617-43A0-B766-41DBC41D22B0}"/>
              </a:ext>
            </a:extLst>
          </p:cNvPr>
          <p:cNvSpPr/>
          <p:nvPr/>
        </p:nvSpPr>
        <p:spPr>
          <a:xfrm rot="16200000">
            <a:off x="-1762899" y="3819088"/>
            <a:ext cx="4932000" cy="54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Chemical Reaction</a:t>
            </a:r>
          </a:p>
        </p:txBody>
      </p:sp>
      <p:sp>
        <p:nvSpPr>
          <p:cNvPr id="15" name="Rechteck 14">
            <a:extLst>
              <a:ext uri="{FF2B5EF4-FFF2-40B4-BE49-F238E27FC236}">
                <a16:creationId xmlns:a16="http://schemas.microsoft.com/office/drawing/2014/main" id="{1366ED20-F0FF-4D98-BBB3-A6C4BAFCAED2}"/>
              </a:ext>
            </a:extLst>
          </p:cNvPr>
          <p:cNvSpPr/>
          <p:nvPr/>
        </p:nvSpPr>
        <p:spPr>
          <a:xfrm rot="16200000">
            <a:off x="703949" y="5655088"/>
            <a:ext cx="126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a:t>
            </a:r>
          </a:p>
        </p:txBody>
      </p:sp>
      <p:sp>
        <p:nvSpPr>
          <p:cNvPr id="16" name="Rechteck 15">
            <a:extLst>
              <a:ext uri="{FF2B5EF4-FFF2-40B4-BE49-F238E27FC236}">
                <a16:creationId xmlns:a16="http://schemas.microsoft.com/office/drawing/2014/main" id="{4B8E68D0-BED6-48B6-9BD4-125A14503E0B}"/>
              </a:ext>
            </a:extLst>
          </p:cNvPr>
          <p:cNvSpPr/>
          <p:nvPr/>
        </p:nvSpPr>
        <p:spPr>
          <a:xfrm rot="16200000">
            <a:off x="611723" y="4255279"/>
            <a:ext cx="144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Decomp</a:t>
            </a:r>
          </a:p>
        </p:txBody>
      </p:sp>
      <p:sp>
        <p:nvSpPr>
          <p:cNvPr id="17" name="Rechteck 16">
            <a:extLst>
              <a:ext uri="{FF2B5EF4-FFF2-40B4-BE49-F238E27FC236}">
                <a16:creationId xmlns:a16="http://schemas.microsoft.com/office/drawing/2014/main" id="{9DD05F47-8811-44C6-B0D4-52D64F4B54A6}"/>
              </a:ext>
            </a:extLst>
          </p:cNvPr>
          <p:cNvSpPr/>
          <p:nvPr/>
        </p:nvSpPr>
        <p:spPr>
          <a:xfrm rot="16200000">
            <a:off x="269723" y="2431535"/>
            <a:ext cx="2124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Combustion</a:t>
            </a:r>
          </a:p>
        </p:txBody>
      </p:sp>
      <p:sp>
        <p:nvSpPr>
          <p:cNvPr id="18" name="Rechteck 17">
            <a:extLst>
              <a:ext uri="{FF2B5EF4-FFF2-40B4-BE49-F238E27FC236}">
                <a16:creationId xmlns:a16="http://schemas.microsoft.com/office/drawing/2014/main" id="{3C4A48AD-F010-4501-A47F-30354EC4DE5D}"/>
              </a:ext>
            </a:extLst>
          </p:cNvPr>
          <p:cNvSpPr/>
          <p:nvPr/>
        </p:nvSpPr>
        <p:spPr>
          <a:xfrm>
            <a:off x="4617541" y="4428795"/>
            <a:ext cx="4140000" cy="8288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Hydrazine (N2H4) HTP (H2O2) ADN</a:t>
            </a:r>
          </a:p>
        </p:txBody>
      </p:sp>
      <p:sp>
        <p:nvSpPr>
          <p:cNvPr id="19" name="Textfeld 18">
            <a:extLst>
              <a:ext uri="{FF2B5EF4-FFF2-40B4-BE49-F238E27FC236}">
                <a16:creationId xmlns:a16="http://schemas.microsoft.com/office/drawing/2014/main" id="{3FABBF56-2150-43CF-B4FD-D648102F6BC6}"/>
              </a:ext>
            </a:extLst>
          </p:cNvPr>
          <p:cNvSpPr txBox="1"/>
          <p:nvPr/>
        </p:nvSpPr>
        <p:spPr>
          <a:xfrm>
            <a:off x="4617541" y="5274672"/>
            <a:ext cx="4406538" cy="461665"/>
          </a:xfrm>
          <a:prstGeom prst="rect">
            <a:avLst/>
          </a:prstGeom>
          <a:noFill/>
        </p:spPr>
        <p:txBody>
          <a:bodyPr wrap="square" rtlCol="0">
            <a:spAutoFit/>
          </a:bodyPr>
          <a:lstStyle/>
          <a:p>
            <a:pPr algn="ctr"/>
            <a:r>
              <a:rPr lang="en-US" sz="2400" dirty="0">
                <a:solidFill>
                  <a:schemeClr val="tx1">
                    <a:lumMod val="50000"/>
                  </a:schemeClr>
                </a:solidFill>
              </a:rPr>
              <a:t>Monopropellant Thruster</a:t>
            </a:r>
          </a:p>
        </p:txBody>
      </p:sp>
      <p:sp>
        <p:nvSpPr>
          <p:cNvPr id="20" name="Rechteck 19">
            <a:extLst>
              <a:ext uri="{FF2B5EF4-FFF2-40B4-BE49-F238E27FC236}">
                <a16:creationId xmlns:a16="http://schemas.microsoft.com/office/drawing/2014/main" id="{1987FC0A-F7D3-4F35-BB7A-3F319E83984E}"/>
              </a:ext>
            </a:extLst>
          </p:cNvPr>
          <p:cNvSpPr/>
          <p:nvPr/>
        </p:nvSpPr>
        <p:spPr>
          <a:xfrm>
            <a:off x="4617541" y="1764287"/>
            <a:ext cx="4140000" cy="8288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LOx</a:t>
            </a:r>
            <a:r>
              <a:rPr lang="en-US" sz="2400" dirty="0"/>
              <a:t> / LH2 – </a:t>
            </a:r>
            <a:r>
              <a:rPr lang="en-US" sz="2400" dirty="0" err="1"/>
              <a:t>LOx</a:t>
            </a:r>
            <a:r>
              <a:rPr lang="en-US" sz="2400" dirty="0"/>
              <a:t> / LCH4 – </a:t>
            </a:r>
            <a:br>
              <a:rPr lang="en-US" sz="2400" dirty="0"/>
            </a:br>
            <a:r>
              <a:rPr lang="en-US" sz="2400" dirty="0"/>
              <a:t>MON / MMH – HTP / Ethanol</a:t>
            </a:r>
          </a:p>
        </p:txBody>
      </p:sp>
      <p:sp>
        <p:nvSpPr>
          <p:cNvPr id="21" name="Rechteck 20">
            <a:extLst>
              <a:ext uri="{FF2B5EF4-FFF2-40B4-BE49-F238E27FC236}">
                <a16:creationId xmlns:a16="http://schemas.microsoft.com/office/drawing/2014/main" id="{5F4683A3-66C3-4698-97BC-4E8CB3AE192A}"/>
              </a:ext>
            </a:extLst>
          </p:cNvPr>
          <p:cNvSpPr/>
          <p:nvPr/>
        </p:nvSpPr>
        <p:spPr>
          <a:xfrm>
            <a:off x="4617541" y="3840335"/>
            <a:ext cx="4140000" cy="5400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HTP / IPA</a:t>
            </a:r>
          </a:p>
        </p:txBody>
      </p:sp>
      <p:sp>
        <p:nvSpPr>
          <p:cNvPr id="22" name="Textfeld 21">
            <a:extLst>
              <a:ext uri="{FF2B5EF4-FFF2-40B4-BE49-F238E27FC236}">
                <a16:creationId xmlns:a16="http://schemas.microsoft.com/office/drawing/2014/main" id="{90B70EB9-65AE-40C1-86B2-7401B33283EB}"/>
              </a:ext>
            </a:extLst>
          </p:cNvPr>
          <p:cNvSpPr txBox="1"/>
          <p:nvPr/>
        </p:nvSpPr>
        <p:spPr>
          <a:xfrm>
            <a:off x="4602551" y="1411457"/>
            <a:ext cx="4140000" cy="461665"/>
          </a:xfrm>
          <a:prstGeom prst="rect">
            <a:avLst/>
          </a:prstGeom>
          <a:noFill/>
        </p:spPr>
        <p:txBody>
          <a:bodyPr wrap="square" rtlCol="0">
            <a:spAutoFit/>
          </a:bodyPr>
          <a:lstStyle/>
          <a:p>
            <a:pPr algn="ctr"/>
            <a:r>
              <a:rPr lang="en-US" sz="2400" dirty="0">
                <a:solidFill>
                  <a:schemeClr val="tx1">
                    <a:lumMod val="50000"/>
                  </a:schemeClr>
                </a:solidFill>
              </a:rPr>
              <a:t>Bipropellant Thruster</a:t>
            </a:r>
          </a:p>
        </p:txBody>
      </p:sp>
      <p:sp>
        <p:nvSpPr>
          <p:cNvPr id="23" name="Rechteck 22">
            <a:extLst>
              <a:ext uri="{FF2B5EF4-FFF2-40B4-BE49-F238E27FC236}">
                <a16:creationId xmlns:a16="http://schemas.microsoft.com/office/drawing/2014/main" id="{E5910269-3BE7-47DF-8A9A-13A7A5F6DEB5}"/>
              </a:ext>
            </a:extLst>
          </p:cNvPr>
          <p:cNvSpPr/>
          <p:nvPr/>
        </p:nvSpPr>
        <p:spPr>
          <a:xfrm>
            <a:off x="8848919" y="1764287"/>
            <a:ext cx="2880000" cy="54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GOx</a:t>
            </a:r>
            <a:r>
              <a:rPr lang="en-US" sz="2400" dirty="0"/>
              <a:t> / GCH4</a:t>
            </a:r>
          </a:p>
        </p:txBody>
      </p:sp>
      <p:sp>
        <p:nvSpPr>
          <p:cNvPr id="24" name="Rechteck 23">
            <a:extLst>
              <a:ext uri="{FF2B5EF4-FFF2-40B4-BE49-F238E27FC236}">
                <a16:creationId xmlns:a16="http://schemas.microsoft.com/office/drawing/2014/main" id="{EF92CD72-F7A5-40D9-B785-57898ECC73DF}"/>
              </a:ext>
            </a:extLst>
          </p:cNvPr>
          <p:cNvSpPr/>
          <p:nvPr/>
        </p:nvSpPr>
        <p:spPr>
          <a:xfrm>
            <a:off x="1675356" y="1766330"/>
            <a:ext cx="2880000" cy="8288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Double base or composite </a:t>
            </a:r>
          </a:p>
        </p:txBody>
      </p:sp>
      <p:sp>
        <p:nvSpPr>
          <p:cNvPr id="25" name="Textfeld 24">
            <a:extLst>
              <a:ext uri="{FF2B5EF4-FFF2-40B4-BE49-F238E27FC236}">
                <a16:creationId xmlns:a16="http://schemas.microsoft.com/office/drawing/2014/main" id="{8AE6704A-8791-4E79-A3DC-6CA9EF6887A6}"/>
              </a:ext>
            </a:extLst>
          </p:cNvPr>
          <p:cNvSpPr txBox="1"/>
          <p:nvPr/>
        </p:nvSpPr>
        <p:spPr>
          <a:xfrm>
            <a:off x="1722551" y="1440386"/>
            <a:ext cx="2880000" cy="461665"/>
          </a:xfrm>
          <a:prstGeom prst="rect">
            <a:avLst/>
          </a:prstGeom>
          <a:noFill/>
        </p:spPr>
        <p:txBody>
          <a:bodyPr wrap="square" rtlCol="0">
            <a:spAutoFit/>
          </a:bodyPr>
          <a:lstStyle/>
          <a:p>
            <a:pPr algn="ctr"/>
            <a:r>
              <a:rPr lang="en-US" sz="2400" dirty="0">
                <a:solidFill>
                  <a:schemeClr val="tx1">
                    <a:lumMod val="50000"/>
                  </a:schemeClr>
                </a:solidFill>
              </a:rPr>
              <a:t>Bi-prop Thruster</a:t>
            </a:r>
          </a:p>
        </p:txBody>
      </p:sp>
      <p:sp>
        <p:nvSpPr>
          <p:cNvPr id="26" name="Rechteck 25">
            <a:extLst>
              <a:ext uri="{FF2B5EF4-FFF2-40B4-BE49-F238E27FC236}">
                <a16:creationId xmlns:a16="http://schemas.microsoft.com/office/drawing/2014/main" id="{40FEA4E6-7FA7-4D54-A83C-948CDF40BACC}"/>
              </a:ext>
            </a:extLst>
          </p:cNvPr>
          <p:cNvSpPr/>
          <p:nvPr/>
        </p:nvSpPr>
        <p:spPr>
          <a:xfrm>
            <a:off x="2718462" y="3228826"/>
            <a:ext cx="4140000" cy="5400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Solid / Liquid</a:t>
            </a:r>
          </a:p>
        </p:txBody>
      </p:sp>
      <p:sp>
        <p:nvSpPr>
          <p:cNvPr id="27" name="Textfeld 26">
            <a:extLst>
              <a:ext uri="{FF2B5EF4-FFF2-40B4-BE49-F238E27FC236}">
                <a16:creationId xmlns:a16="http://schemas.microsoft.com/office/drawing/2014/main" id="{DE202C49-4E6E-466D-A9C2-739998563D8F}"/>
              </a:ext>
            </a:extLst>
          </p:cNvPr>
          <p:cNvSpPr txBox="1"/>
          <p:nvPr/>
        </p:nvSpPr>
        <p:spPr>
          <a:xfrm>
            <a:off x="1355321" y="3288824"/>
            <a:ext cx="2880000" cy="830997"/>
          </a:xfrm>
          <a:prstGeom prst="rect">
            <a:avLst/>
          </a:prstGeom>
          <a:noFill/>
        </p:spPr>
        <p:txBody>
          <a:bodyPr wrap="square" rtlCol="0">
            <a:spAutoFit/>
          </a:bodyPr>
          <a:lstStyle/>
          <a:p>
            <a:pPr algn="ctr"/>
            <a:r>
              <a:rPr lang="en-US" sz="2400" dirty="0">
                <a:solidFill>
                  <a:schemeClr val="tx1">
                    <a:lumMod val="50000"/>
                  </a:schemeClr>
                </a:solidFill>
              </a:rPr>
              <a:t>Hybrid Thruster</a:t>
            </a:r>
            <a:br>
              <a:rPr lang="en-US" sz="2400" dirty="0">
                <a:solidFill>
                  <a:schemeClr val="tx1">
                    <a:lumMod val="50000"/>
                  </a:schemeClr>
                </a:solidFill>
              </a:rPr>
            </a:br>
            <a:r>
              <a:rPr lang="en-US" sz="2400" dirty="0">
                <a:solidFill>
                  <a:schemeClr val="tx1">
                    <a:lumMod val="50000"/>
                  </a:schemeClr>
                </a:solidFill>
              </a:rPr>
              <a:t>Bi-prop</a:t>
            </a:r>
          </a:p>
        </p:txBody>
      </p:sp>
      <p:sp>
        <p:nvSpPr>
          <p:cNvPr id="28" name="Rechteck 27">
            <a:extLst>
              <a:ext uri="{FF2B5EF4-FFF2-40B4-BE49-F238E27FC236}">
                <a16:creationId xmlns:a16="http://schemas.microsoft.com/office/drawing/2014/main" id="{0C676288-3C8E-441F-91D2-9073D8A01B98}"/>
              </a:ext>
            </a:extLst>
          </p:cNvPr>
          <p:cNvSpPr/>
          <p:nvPr/>
        </p:nvSpPr>
        <p:spPr>
          <a:xfrm>
            <a:off x="3973081" y="2636221"/>
            <a:ext cx="2019755" cy="5400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Gelled</a:t>
            </a:r>
          </a:p>
        </p:txBody>
      </p:sp>
      <p:sp>
        <p:nvSpPr>
          <p:cNvPr id="29" name="Textfeld 28">
            <a:extLst>
              <a:ext uri="{FF2B5EF4-FFF2-40B4-BE49-F238E27FC236}">
                <a16:creationId xmlns:a16="http://schemas.microsoft.com/office/drawing/2014/main" id="{2236FC48-E52F-4436-8061-77B86E1AAC48}"/>
              </a:ext>
            </a:extLst>
          </p:cNvPr>
          <p:cNvSpPr txBox="1"/>
          <p:nvPr/>
        </p:nvSpPr>
        <p:spPr>
          <a:xfrm>
            <a:off x="5035878" y="2677811"/>
            <a:ext cx="4140000" cy="461665"/>
          </a:xfrm>
          <a:prstGeom prst="rect">
            <a:avLst/>
          </a:prstGeom>
          <a:noFill/>
        </p:spPr>
        <p:txBody>
          <a:bodyPr wrap="square" rtlCol="0">
            <a:spAutoFit/>
          </a:bodyPr>
          <a:lstStyle/>
          <a:p>
            <a:pPr algn="ctr"/>
            <a:r>
              <a:rPr lang="en-US" sz="2400" dirty="0">
                <a:solidFill>
                  <a:schemeClr val="tx1">
                    <a:lumMod val="50000"/>
                  </a:schemeClr>
                </a:solidFill>
              </a:rPr>
              <a:t>Liquid Thruster</a:t>
            </a:r>
          </a:p>
        </p:txBody>
      </p:sp>
    </p:spTree>
    <p:extLst>
      <p:ext uri="{BB962C8B-B14F-4D97-AF65-F5344CB8AC3E}">
        <p14:creationId xmlns:p14="http://schemas.microsoft.com/office/powerpoint/2010/main" val="16276569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propulsion </a:t>
            </a:r>
          </a:p>
          <a:p>
            <a:r>
              <a:rPr lang="en-US" dirty="0"/>
              <a:t>Chemical Propulsion Systems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9" name="Pfeil: nach rechts 8">
            <a:extLst>
              <a:ext uri="{FF2B5EF4-FFF2-40B4-BE49-F238E27FC236}">
                <a16:creationId xmlns:a16="http://schemas.microsoft.com/office/drawing/2014/main" id="{8AD49913-A2E9-4E25-B752-89FAE67DBCF4}"/>
              </a:ext>
            </a:extLst>
          </p:cNvPr>
          <p:cNvSpPr/>
          <p:nvPr/>
        </p:nvSpPr>
        <p:spPr>
          <a:xfrm>
            <a:off x="2939145" y="4542444"/>
            <a:ext cx="1080000" cy="720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Energy</a:t>
            </a:r>
          </a:p>
        </p:txBody>
      </p:sp>
      <p:sp>
        <p:nvSpPr>
          <p:cNvPr id="10" name="Pfeil: nach rechts 9">
            <a:extLst>
              <a:ext uri="{FF2B5EF4-FFF2-40B4-BE49-F238E27FC236}">
                <a16:creationId xmlns:a16="http://schemas.microsoft.com/office/drawing/2014/main" id="{C6E356C7-D8A8-4F4D-9A6C-602EE304464C}"/>
              </a:ext>
            </a:extLst>
          </p:cNvPr>
          <p:cNvSpPr/>
          <p:nvPr/>
        </p:nvSpPr>
        <p:spPr>
          <a:xfrm>
            <a:off x="8564433" y="4542444"/>
            <a:ext cx="1080000" cy="720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Impulse</a:t>
            </a:r>
          </a:p>
        </p:txBody>
      </p:sp>
      <p:sp>
        <p:nvSpPr>
          <p:cNvPr id="11" name="Textfeld 10">
            <a:extLst>
              <a:ext uri="{FF2B5EF4-FFF2-40B4-BE49-F238E27FC236}">
                <a16:creationId xmlns:a16="http://schemas.microsoft.com/office/drawing/2014/main" id="{925197D0-BF2F-44FB-988E-88B65C1A27D3}"/>
              </a:ext>
            </a:extLst>
          </p:cNvPr>
          <p:cNvSpPr txBox="1"/>
          <p:nvPr/>
        </p:nvSpPr>
        <p:spPr>
          <a:xfrm>
            <a:off x="2218223" y="3180882"/>
            <a:ext cx="2521844" cy="707886"/>
          </a:xfrm>
          <a:prstGeom prst="rect">
            <a:avLst/>
          </a:prstGeom>
          <a:noFill/>
        </p:spPr>
        <p:txBody>
          <a:bodyPr wrap="none" rtlCol="0">
            <a:spAutoFit/>
          </a:bodyPr>
          <a:lstStyle/>
          <a:p>
            <a:pPr algn="ctr"/>
            <a:r>
              <a:rPr lang="en-US" sz="2000" dirty="0"/>
              <a:t>Chemical Energy</a:t>
            </a:r>
            <a:br>
              <a:rPr lang="en-US" sz="2000" dirty="0"/>
            </a:br>
            <a:r>
              <a:rPr lang="en-US" sz="2000" dirty="0"/>
              <a:t>by chemical reaction</a:t>
            </a:r>
          </a:p>
        </p:txBody>
      </p:sp>
      <p:sp>
        <p:nvSpPr>
          <p:cNvPr id="12" name="Textfeld 11">
            <a:extLst>
              <a:ext uri="{FF2B5EF4-FFF2-40B4-BE49-F238E27FC236}">
                <a16:creationId xmlns:a16="http://schemas.microsoft.com/office/drawing/2014/main" id="{349A7BA0-4313-41B7-880D-44F3C2CF33A5}"/>
              </a:ext>
            </a:extLst>
          </p:cNvPr>
          <p:cNvSpPr txBox="1"/>
          <p:nvPr/>
        </p:nvSpPr>
        <p:spPr>
          <a:xfrm>
            <a:off x="4992973" y="3164960"/>
            <a:ext cx="2206053" cy="707886"/>
          </a:xfrm>
          <a:prstGeom prst="rect">
            <a:avLst/>
          </a:prstGeom>
          <a:noFill/>
        </p:spPr>
        <p:txBody>
          <a:bodyPr wrap="none" rtlCol="0">
            <a:spAutoFit/>
          </a:bodyPr>
          <a:lstStyle/>
          <a:p>
            <a:pPr algn="ctr"/>
            <a:r>
              <a:rPr lang="en-US" sz="2000" dirty="0"/>
              <a:t>Mass flow control</a:t>
            </a:r>
            <a:br>
              <a:rPr lang="en-US" sz="2000" dirty="0"/>
            </a:br>
            <a:r>
              <a:rPr lang="en-US" sz="2000" dirty="0"/>
              <a:t>by a nozzle throat</a:t>
            </a:r>
          </a:p>
        </p:txBody>
      </p:sp>
      <p:sp>
        <p:nvSpPr>
          <p:cNvPr id="13" name="Textfeld 12">
            <a:extLst>
              <a:ext uri="{FF2B5EF4-FFF2-40B4-BE49-F238E27FC236}">
                <a16:creationId xmlns:a16="http://schemas.microsoft.com/office/drawing/2014/main" id="{B418BCFE-D824-431C-B5E2-88D7F6A5B407}"/>
              </a:ext>
            </a:extLst>
          </p:cNvPr>
          <p:cNvSpPr txBox="1"/>
          <p:nvPr/>
        </p:nvSpPr>
        <p:spPr>
          <a:xfrm>
            <a:off x="8049854" y="3133361"/>
            <a:ext cx="1838965" cy="400110"/>
          </a:xfrm>
          <a:prstGeom prst="rect">
            <a:avLst/>
          </a:prstGeom>
          <a:noFill/>
        </p:spPr>
        <p:txBody>
          <a:bodyPr wrap="none" rtlCol="0">
            <a:spAutoFit/>
          </a:bodyPr>
          <a:lstStyle/>
          <a:p>
            <a:pPr algn="ctr"/>
            <a:r>
              <a:rPr lang="en-US" sz="2000" dirty="0"/>
              <a:t>Kinetic Energy</a:t>
            </a:r>
          </a:p>
        </p:txBody>
      </p:sp>
      <p:sp>
        <p:nvSpPr>
          <p:cNvPr id="14" name="Textfeld 13">
            <a:extLst>
              <a:ext uri="{FF2B5EF4-FFF2-40B4-BE49-F238E27FC236}">
                <a16:creationId xmlns:a16="http://schemas.microsoft.com/office/drawing/2014/main" id="{150112C6-8FDF-4788-9C10-08D0DD9A9D43}"/>
              </a:ext>
            </a:extLst>
          </p:cNvPr>
          <p:cNvSpPr txBox="1"/>
          <p:nvPr/>
        </p:nvSpPr>
        <p:spPr>
          <a:xfrm>
            <a:off x="2696720" y="5464423"/>
            <a:ext cx="1564852" cy="1015663"/>
          </a:xfrm>
          <a:prstGeom prst="rect">
            <a:avLst/>
          </a:prstGeom>
          <a:noFill/>
        </p:spPr>
        <p:txBody>
          <a:bodyPr wrap="none" rtlCol="0">
            <a:spAutoFit/>
          </a:bodyPr>
          <a:lstStyle/>
          <a:p>
            <a:pPr algn="ctr"/>
            <a:r>
              <a:rPr lang="en-US" sz="2000" dirty="0"/>
              <a:t>Pressure + </a:t>
            </a:r>
            <a:br>
              <a:rPr lang="en-US" sz="2000" dirty="0"/>
            </a:br>
            <a:r>
              <a:rPr lang="en-US" sz="2000" dirty="0"/>
              <a:t>temperature</a:t>
            </a:r>
            <a:br>
              <a:rPr lang="en-US" sz="2000" dirty="0"/>
            </a:br>
            <a:r>
              <a:rPr lang="en-US" sz="2000" dirty="0"/>
              <a:t>increase</a:t>
            </a:r>
          </a:p>
        </p:txBody>
      </p:sp>
      <p:sp>
        <p:nvSpPr>
          <p:cNvPr id="15" name="Minuszeichen 14">
            <a:extLst>
              <a:ext uri="{FF2B5EF4-FFF2-40B4-BE49-F238E27FC236}">
                <a16:creationId xmlns:a16="http://schemas.microsoft.com/office/drawing/2014/main" id="{5FEBEFA6-D8F8-4254-AEE6-4125AC682A8C}"/>
              </a:ext>
            </a:extLst>
          </p:cNvPr>
          <p:cNvSpPr/>
          <p:nvPr/>
        </p:nvSpPr>
        <p:spPr>
          <a:xfrm rot="16200000">
            <a:off x="5892348" y="4021071"/>
            <a:ext cx="673085" cy="590397"/>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Minuszeichen 15">
            <a:extLst>
              <a:ext uri="{FF2B5EF4-FFF2-40B4-BE49-F238E27FC236}">
                <a16:creationId xmlns:a16="http://schemas.microsoft.com/office/drawing/2014/main" id="{60F75442-A798-4C80-B9D0-B2F69DDDDA34}"/>
              </a:ext>
            </a:extLst>
          </p:cNvPr>
          <p:cNvSpPr/>
          <p:nvPr/>
        </p:nvSpPr>
        <p:spPr>
          <a:xfrm rot="16200000">
            <a:off x="5892348" y="5169805"/>
            <a:ext cx="673085" cy="590397"/>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41943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propulsion </a:t>
            </a:r>
          </a:p>
          <a:p>
            <a:r>
              <a:rPr lang="en-US" dirty="0"/>
              <a:t>Chemical Propulsion Systems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B550E00-106B-4E0D-A3EB-4172125EC122}"/>
              </a:ext>
            </a:extLst>
          </p:cNvPr>
          <p:cNvPicPr>
            <a:picLocks noChangeAspect="1"/>
          </p:cNvPicPr>
          <p:nvPr/>
        </p:nvPicPr>
        <p:blipFill>
          <a:blip r:embed="rId2"/>
          <a:stretch>
            <a:fillRect/>
          </a:stretch>
        </p:blipFill>
        <p:spPr>
          <a:xfrm>
            <a:off x="3418448" y="2891835"/>
            <a:ext cx="7869001" cy="3868574"/>
          </a:xfrm>
          <a:prstGeom prst="rect">
            <a:avLst/>
          </a:prstGeom>
          <a:solidFill>
            <a:schemeClr val="bg1"/>
          </a:solidFill>
        </p:spPr>
      </p:pic>
      <p:sp>
        <p:nvSpPr>
          <p:cNvPr id="10" name="Ellipse 9">
            <a:extLst>
              <a:ext uri="{FF2B5EF4-FFF2-40B4-BE49-F238E27FC236}">
                <a16:creationId xmlns:a16="http://schemas.microsoft.com/office/drawing/2014/main" id="{D3599A98-40E9-4ECC-9E7E-0601DF3E84A4}"/>
              </a:ext>
            </a:extLst>
          </p:cNvPr>
          <p:cNvSpPr/>
          <p:nvPr/>
        </p:nvSpPr>
        <p:spPr>
          <a:xfrm>
            <a:off x="1730326" y="3917599"/>
            <a:ext cx="1378634" cy="136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a:extLst>
              <a:ext uri="{FF2B5EF4-FFF2-40B4-BE49-F238E27FC236}">
                <a16:creationId xmlns:a16="http://schemas.microsoft.com/office/drawing/2014/main" id="{97A4877F-601C-42A1-B086-6DC32EDA269D}"/>
              </a:ext>
            </a:extLst>
          </p:cNvPr>
          <p:cNvSpPr txBox="1"/>
          <p:nvPr/>
        </p:nvSpPr>
        <p:spPr>
          <a:xfrm>
            <a:off x="1407419" y="3007734"/>
            <a:ext cx="1810111" cy="707886"/>
          </a:xfrm>
          <a:prstGeom prst="rect">
            <a:avLst/>
          </a:prstGeom>
          <a:noFill/>
        </p:spPr>
        <p:txBody>
          <a:bodyPr wrap="none" rtlCol="0">
            <a:spAutoFit/>
          </a:bodyPr>
          <a:lstStyle/>
          <a:p>
            <a:pPr algn="ctr"/>
            <a:r>
              <a:rPr lang="en-US" sz="2000" dirty="0"/>
              <a:t>Pressurization</a:t>
            </a:r>
            <a:br>
              <a:rPr lang="en-US" sz="2000" dirty="0"/>
            </a:br>
            <a:r>
              <a:rPr lang="en-US" sz="2000" dirty="0"/>
              <a:t>System</a:t>
            </a:r>
          </a:p>
        </p:txBody>
      </p:sp>
    </p:spTree>
    <p:extLst>
      <p:ext uri="{BB962C8B-B14F-4D97-AF65-F5344CB8AC3E}">
        <p14:creationId xmlns:p14="http://schemas.microsoft.com/office/powerpoint/2010/main" val="1569887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propulsion </a:t>
            </a:r>
          </a:p>
          <a:p>
            <a:r>
              <a:rPr lang="en-US" dirty="0"/>
              <a:t>Chemical Propulsion Systems</a:t>
            </a:r>
            <a:endParaRPr lang="en-US" sz="2000" dirty="0"/>
          </a:p>
          <a:p>
            <a:pPr lvl="1">
              <a:lnSpc>
                <a:spcPct val="110000"/>
              </a:lnSpc>
            </a:pPr>
            <a:r>
              <a:rPr lang="de-DE" sz="2000" dirty="0" err="1"/>
              <a:t>Propellant</a:t>
            </a:r>
            <a:r>
              <a:rPr lang="de-DE" sz="2000" dirty="0"/>
              <a:t> (</a:t>
            </a:r>
            <a:r>
              <a:rPr lang="de-DE" sz="2000" dirty="0" err="1"/>
              <a:t>reactant</a:t>
            </a:r>
            <a:r>
              <a:rPr lang="de-DE" sz="2000" dirty="0"/>
              <a:t>): O2, N2O4, H2O2, HNO3, NO2, H2, C𝑥H𝑦, N2H4, HNO3, NH4, NO2, …</a:t>
            </a:r>
          </a:p>
          <a:p>
            <a:pPr lvl="1">
              <a:lnSpc>
                <a:spcPct val="110000"/>
              </a:lnSpc>
            </a:pPr>
            <a:r>
              <a:rPr lang="de-DE" sz="2000" dirty="0" err="1"/>
              <a:t>Propellant</a:t>
            </a:r>
            <a:r>
              <a:rPr lang="de-DE" sz="2000" dirty="0"/>
              <a:t> </a:t>
            </a:r>
            <a:r>
              <a:rPr lang="de-DE" sz="2000" dirty="0" err="1"/>
              <a:t>state</a:t>
            </a:r>
            <a:r>
              <a:rPr lang="de-DE" sz="2000" dirty="0"/>
              <a:t>: </a:t>
            </a:r>
            <a:r>
              <a:rPr lang="de-DE" sz="2000" dirty="0" err="1"/>
              <a:t>Cryogenic</a:t>
            </a:r>
            <a:r>
              <a:rPr lang="de-DE" sz="2000" dirty="0"/>
              <a:t>, </a:t>
            </a:r>
            <a:r>
              <a:rPr lang="de-DE" sz="2000" dirty="0" err="1"/>
              <a:t>green</a:t>
            </a:r>
            <a:r>
              <a:rPr lang="de-DE" sz="2000" dirty="0"/>
              <a:t> (non-</a:t>
            </a:r>
            <a:r>
              <a:rPr lang="de-DE" sz="2000" dirty="0" err="1"/>
              <a:t>toxic</a:t>
            </a:r>
            <a:r>
              <a:rPr lang="de-DE" sz="2000" dirty="0"/>
              <a:t>), </a:t>
            </a:r>
            <a:r>
              <a:rPr lang="de-DE" sz="2000" dirty="0" err="1"/>
              <a:t>storable</a:t>
            </a:r>
            <a:r>
              <a:rPr lang="de-DE" sz="2000" dirty="0"/>
              <a:t> (liquid in a </a:t>
            </a:r>
            <a:r>
              <a:rPr lang="de-DE" sz="2000" dirty="0" err="1"/>
              <a:t>room</a:t>
            </a:r>
            <a:r>
              <a:rPr lang="de-DE" sz="2000" dirty="0"/>
              <a:t> T), …</a:t>
            </a:r>
          </a:p>
          <a:p>
            <a:pPr lvl="1">
              <a:lnSpc>
                <a:spcPct val="110000"/>
              </a:lnSpc>
            </a:pPr>
            <a:r>
              <a:rPr lang="de-DE" sz="2000" dirty="0" err="1"/>
              <a:t>Propellant</a:t>
            </a:r>
            <a:r>
              <a:rPr lang="de-DE" sz="2000" dirty="0"/>
              <a:t> </a:t>
            </a:r>
            <a:r>
              <a:rPr lang="de-DE" sz="2000" dirty="0" err="1"/>
              <a:t>phase</a:t>
            </a:r>
            <a:r>
              <a:rPr lang="de-DE" sz="2000" dirty="0"/>
              <a:t> (at </a:t>
            </a:r>
            <a:r>
              <a:rPr lang="de-DE" sz="2000" dirty="0" err="1"/>
              <a:t>storage</a:t>
            </a:r>
            <a:r>
              <a:rPr lang="de-DE" sz="2000" dirty="0"/>
              <a:t> </a:t>
            </a:r>
            <a:r>
              <a:rPr lang="de-DE" sz="2000" dirty="0" err="1"/>
              <a:t>or</a:t>
            </a:r>
            <a:r>
              <a:rPr lang="de-DE" sz="2000" dirty="0"/>
              <a:t> at </a:t>
            </a:r>
            <a:r>
              <a:rPr lang="de-DE" sz="2000" dirty="0" err="1"/>
              <a:t>injection</a:t>
            </a:r>
            <a:r>
              <a:rPr lang="de-DE" sz="2000" dirty="0"/>
              <a:t>…): Solid, liquid, gas</a:t>
            </a:r>
          </a:p>
          <a:p>
            <a:pPr lvl="1">
              <a:lnSpc>
                <a:spcPct val="110000"/>
              </a:lnSpc>
            </a:pPr>
            <a:r>
              <a:rPr lang="de-DE" sz="2000" dirty="0"/>
              <a:t>Chemical </a:t>
            </a:r>
            <a:r>
              <a:rPr lang="de-DE" sz="2000" dirty="0" err="1"/>
              <a:t>reaction</a:t>
            </a:r>
            <a:r>
              <a:rPr lang="de-DE" sz="2000" dirty="0"/>
              <a:t>: </a:t>
            </a:r>
            <a:r>
              <a:rPr lang="de-DE" sz="2000" dirty="0" err="1"/>
              <a:t>Combustion</a:t>
            </a:r>
            <a:r>
              <a:rPr lang="de-DE" sz="2000" dirty="0"/>
              <a:t>, </a:t>
            </a:r>
            <a:r>
              <a:rPr lang="de-DE" sz="2000" dirty="0" err="1"/>
              <a:t>exothermic</a:t>
            </a:r>
            <a:r>
              <a:rPr lang="de-DE" sz="2000" dirty="0"/>
              <a:t> </a:t>
            </a:r>
            <a:r>
              <a:rPr lang="de-DE" sz="2000" dirty="0" err="1"/>
              <a:t>decomposition</a:t>
            </a:r>
            <a:r>
              <a:rPr lang="de-DE" sz="2000" dirty="0"/>
              <a:t>, …</a:t>
            </a:r>
          </a:p>
          <a:p>
            <a:pPr lvl="1">
              <a:lnSpc>
                <a:spcPct val="110000"/>
              </a:lnSpc>
            </a:pPr>
            <a:r>
              <a:rPr lang="de-DE" sz="2000" dirty="0" err="1"/>
              <a:t>Pressure</a:t>
            </a:r>
            <a:r>
              <a:rPr lang="de-DE" sz="2000" dirty="0"/>
              <a:t> </a:t>
            </a:r>
            <a:r>
              <a:rPr lang="de-DE" sz="2000" dirty="0" err="1"/>
              <a:t>feeding</a:t>
            </a:r>
            <a:r>
              <a:rPr lang="de-DE" sz="2000" dirty="0"/>
              <a:t> </a:t>
            </a:r>
            <a:r>
              <a:rPr lang="de-DE" sz="2000" dirty="0" err="1"/>
              <a:t>method</a:t>
            </a:r>
            <a:r>
              <a:rPr lang="de-DE" sz="2000" dirty="0"/>
              <a:t>: Blow-down, </a:t>
            </a:r>
            <a:r>
              <a:rPr lang="de-DE" sz="2000" dirty="0" err="1"/>
              <a:t>regulator</a:t>
            </a:r>
            <a:r>
              <a:rPr lang="de-DE" sz="2000" dirty="0"/>
              <a:t>, Turbopump, …</a:t>
            </a:r>
          </a:p>
          <a:p>
            <a:pPr lvl="1">
              <a:lnSpc>
                <a:spcPct val="110000"/>
              </a:lnSpc>
            </a:pPr>
            <a:r>
              <a:rPr lang="de-DE" sz="2000" dirty="0"/>
              <a:t>Cooling </a:t>
            </a:r>
            <a:r>
              <a:rPr lang="de-DE" sz="2000" dirty="0" err="1"/>
              <a:t>method</a:t>
            </a:r>
            <a:r>
              <a:rPr lang="de-DE" sz="2000" dirty="0"/>
              <a:t>: Regenerative </a:t>
            </a:r>
            <a:r>
              <a:rPr lang="de-DE" sz="2000" dirty="0" err="1"/>
              <a:t>cooling</a:t>
            </a:r>
            <a:r>
              <a:rPr lang="de-DE" sz="2000" dirty="0"/>
              <a:t>, </a:t>
            </a:r>
            <a:r>
              <a:rPr lang="de-DE" sz="2000" dirty="0" err="1"/>
              <a:t>ablative</a:t>
            </a:r>
            <a:r>
              <a:rPr lang="de-DE" sz="2000" dirty="0"/>
              <a:t> </a:t>
            </a:r>
            <a:r>
              <a:rPr lang="de-DE" sz="2000" dirty="0" err="1"/>
              <a:t>cooling</a:t>
            </a:r>
            <a:r>
              <a:rPr lang="de-DE" sz="2000" dirty="0"/>
              <a:t>, film </a:t>
            </a:r>
            <a:r>
              <a:rPr lang="de-DE" sz="2000" dirty="0" err="1"/>
              <a:t>cooling</a:t>
            </a:r>
            <a:r>
              <a:rPr lang="de-DE" sz="2000" dirty="0"/>
              <a:t>, </a:t>
            </a:r>
            <a:r>
              <a:rPr lang="de-DE" sz="2000" dirty="0" err="1"/>
              <a:t>radiative</a:t>
            </a:r>
            <a:r>
              <a:rPr lang="de-DE" sz="2000" dirty="0"/>
              <a:t> </a:t>
            </a:r>
            <a:r>
              <a:rPr lang="de-DE" sz="2000" dirty="0" err="1"/>
              <a:t>cooling</a:t>
            </a:r>
            <a:r>
              <a:rPr lang="de-DE" sz="2000" dirty="0"/>
              <a:t>, …</a:t>
            </a:r>
          </a:p>
          <a:p>
            <a:pPr lvl="1">
              <a:lnSpc>
                <a:spcPct val="110000"/>
              </a:lnSpc>
            </a:pPr>
            <a:r>
              <a:rPr lang="de-DE" sz="2000" dirty="0" err="1"/>
              <a:t>Usage</a:t>
            </a:r>
            <a:r>
              <a:rPr lang="de-DE" sz="2000" dirty="0"/>
              <a:t>: Launch, </a:t>
            </a:r>
            <a:r>
              <a:rPr lang="de-DE" sz="2000" dirty="0" err="1"/>
              <a:t>upper</a:t>
            </a:r>
            <a:r>
              <a:rPr lang="de-DE" sz="2000" dirty="0"/>
              <a:t> </a:t>
            </a:r>
            <a:r>
              <a:rPr lang="de-DE" sz="2000" dirty="0" err="1"/>
              <a:t>stage</a:t>
            </a:r>
            <a:r>
              <a:rPr lang="de-DE" sz="2000" dirty="0"/>
              <a:t>, </a:t>
            </a:r>
            <a:r>
              <a:rPr lang="de-DE" sz="2000" dirty="0" err="1"/>
              <a:t>apogee</a:t>
            </a:r>
            <a:r>
              <a:rPr lang="de-DE" sz="2000" dirty="0"/>
              <a:t> kick, </a:t>
            </a:r>
            <a:r>
              <a:rPr lang="de-DE" sz="2000" dirty="0" err="1"/>
              <a:t>orbit</a:t>
            </a:r>
            <a:r>
              <a:rPr lang="de-DE" sz="2000" dirty="0"/>
              <a:t> </a:t>
            </a:r>
            <a:r>
              <a:rPr lang="de-DE" sz="2000" dirty="0" err="1"/>
              <a:t>insertion</a:t>
            </a:r>
            <a:r>
              <a:rPr lang="de-DE" sz="2000" dirty="0"/>
              <a:t>, </a:t>
            </a:r>
            <a:r>
              <a:rPr lang="de-DE" sz="2000" dirty="0" err="1"/>
              <a:t>etc</a:t>
            </a:r>
            <a:endParaRPr lang="de-DE" sz="2000" dirty="0"/>
          </a:p>
          <a:p>
            <a:pPr lvl="1"/>
            <a:endParaRPr lang="en-US" sz="2000"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40208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p8">
            <a:extLst>
              <a:ext uri="{FF2B5EF4-FFF2-40B4-BE49-F238E27FC236}">
                <a16:creationId xmlns:a16="http://schemas.microsoft.com/office/drawing/2014/main" id="{1BBF5E53-9575-4B1B-B16E-084A86F7EB8E}"/>
              </a:ext>
            </a:extLst>
          </p:cNvPr>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33"/>
              <a:buFont typeface="Arial"/>
              <a:buNone/>
              <a:tabLst/>
              <a:defRPr/>
            </a:pPr>
            <a:fld id="{00000000-1234-1234-1234-123412341234}" type="slidenum">
              <a:rPr kumimoji="0" lang="fr-CH" sz="933" b="1" i="0" u="none" strike="noStrike" kern="0" cap="none" spc="0" normalizeH="0" baseline="0" noProof="0">
                <a:ln>
                  <a:noFill/>
                </a:ln>
                <a:solidFill>
                  <a:srgbClr val="413C3A"/>
                </a:solidFill>
                <a:effectLst/>
                <a:uLnTx/>
                <a:uFillTx/>
                <a:latin typeface="Libre Franklin"/>
                <a:ea typeface="Libre Franklin"/>
                <a:cs typeface="Libre Franklin"/>
                <a:sym typeface="Libre Franklin"/>
              </a:rPr>
              <a:pPr marL="0" marR="0" lvl="0" indent="0" algn="ctr" defTabSz="914400" rtl="0" eaLnBrk="1" fontAlgn="auto" latinLnBrk="0" hangingPunct="1">
                <a:lnSpc>
                  <a:spcPct val="100000"/>
                </a:lnSpc>
                <a:spcBef>
                  <a:spcPts val="0"/>
                </a:spcBef>
                <a:spcAft>
                  <a:spcPts val="0"/>
                </a:spcAft>
                <a:buClr>
                  <a:srgbClr val="000000"/>
                </a:buClr>
                <a:buSzPts val="933"/>
                <a:buFont typeface="Arial"/>
                <a:buNone/>
                <a:tabLst/>
                <a:defRPr/>
              </a:pPr>
              <a:t>86</a:t>
            </a:fld>
            <a:endParaRPr kumimoji="0" sz="933" b="1" i="0" u="none" strike="noStrike" kern="0" cap="none" spc="0" normalizeH="0" baseline="0" noProof="0" dirty="0">
              <a:ln>
                <a:noFill/>
              </a:ln>
              <a:solidFill>
                <a:srgbClr val="413C3A"/>
              </a:solidFill>
              <a:effectLst/>
              <a:uLnTx/>
              <a:uFillTx/>
              <a:latin typeface="Libre Franklin"/>
              <a:ea typeface="Libre Franklin"/>
              <a:cs typeface="Libre Franklin"/>
              <a:sym typeface="Libre Franklin"/>
            </a:endParaRPr>
          </a:p>
        </p:txBody>
      </p:sp>
      <p:sp>
        <p:nvSpPr>
          <p:cNvPr id="10" name="Rechteck 9">
            <a:extLst>
              <a:ext uri="{FF2B5EF4-FFF2-40B4-BE49-F238E27FC236}">
                <a16:creationId xmlns:a16="http://schemas.microsoft.com/office/drawing/2014/main" id="{21606FDE-BB7F-58A9-95AE-A32EA894EDF3}"/>
              </a:ext>
            </a:extLst>
          </p:cNvPr>
          <p:cNvSpPr/>
          <p:nvPr/>
        </p:nvSpPr>
        <p:spPr>
          <a:xfrm>
            <a:off x="330158" y="189000"/>
            <a:ext cx="11520000" cy="648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50000"/>
                </a:schemeClr>
              </a:solidFill>
            </a:endParaRPr>
          </a:p>
        </p:txBody>
      </p:sp>
      <p:sp>
        <p:nvSpPr>
          <p:cNvPr id="11" name="Rechteck 10">
            <a:extLst>
              <a:ext uri="{FF2B5EF4-FFF2-40B4-BE49-F238E27FC236}">
                <a16:creationId xmlns:a16="http://schemas.microsoft.com/office/drawing/2014/main" id="{BEBD3379-D787-9752-3D49-273C2F31451C}"/>
              </a:ext>
            </a:extLst>
          </p:cNvPr>
          <p:cNvSpPr/>
          <p:nvPr/>
        </p:nvSpPr>
        <p:spPr>
          <a:xfrm>
            <a:off x="1648919" y="368120"/>
            <a:ext cx="10080000" cy="54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Propellant Phase in Tanks</a:t>
            </a:r>
          </a:p>
        </p:txBody>
      </p:sp>
      <p:sp>
        <p:nvSpPr>
          <p:cNvPr id="12" name="Rechteck 11">
            <a:extLst>
              <a:ext uri="{FF2B5EF4-FFF2-40B4-BE49-F238E27FC236}">
                <a16:creationId xmlns:a16="http://schemas.microsoft.com/office/drawing/2014/main" id="{7A138209-5B0D-855E-B301-4FC814A60659}"/>
              </a:ext>
            </a:extLst>
          </p:cNvPr>
          <p:cNvSpPr/>
          <p:nvPr/>
        </p:nvSpPr>
        <p:spPr>
          <a:xfrm>
            <a:off x="1648919" y="1005248"/>
            <a:ext cx="288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Solid</a:t>
            </a:r>
          </a:p>
        </p:txBody>
      </p:sp>
      <p:sp>
        <p:nvSpPr>
          <p:cNvPr id="13" name="Rechteck 12">
            <a:extLst>
              <a:ext uri="{FF2B5EF4-FFF2-40B4-BE49-F238E27FC236}">
                <a16:creationId xmlns:a16="http://schemas.microsoft.com/office/drawing/2014/main" id="{6ABA4621-7D8E-5C36-0C6D-A69AA9269661}"/>
              </a:ext>
            </a:extLst>
          </p:cNvPr>
          <p:cNvSpPr/>
          <p:nvPr/>
        </p:nvSpPr>
        <p:spPr>
          <a:xfrm>
            <a:off x="4617541" y="1005248"/>
            <a:ext cx="414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Liquid</a:t>
            </a:r>
          </a:p>
        </p:txBody>
      </p:sp>
      <p:sp>
        <p:nvSpPr>
          <p:cNvPr id="14" name="Rechteck 13">
            <a:extLst>
              <a:ext uri="{FF2B5EF4-FFF2-40B4-BE49-F238E27FC236}">
                <a16:creationId xmlns:a16="http://schemas.microsoft.com/office/drawing/2014/main" id="{8E524382-5861-64BE-62F0-888625C90152}"/>
              </a:ext>
            </a:extLst>
          </p:cNvPr>
          <p:cNvSpPr/>
          <p:nvPr/>
        </p:nvSpPr>
        <p:spPr>
          <a:xfrm>
            <a:off x="8848919" y="997300"/>
            <a:ext cx="288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Gas</a:t>
            </a:r>
          </a:p>
        </p:txBody>
      </p:sp>
      <p:sp>
        <p:nvSpPr>
          <p:cNvPr id="15" name="Rechteck 14">
            <a:extLst>
              <a:ext uri="{FF2B5EF4-FFF2-40B4-BE49-F238E27FC236}">
                <a16:creationId xmlns:a16="http://schemas.microsoft.com/office/drawing/2014/main" id="{39F9AAAD-209C-C373-19A5-8F06616762D3}"/>
              </a:ext>
            </a:extLst>
          </p:cNvPr>
          <p:cNvSpPr/>
          <p:nvPr/>
        </p:nvSpPr>
        <p:spPr>
          <a:xfrm rot="16200000">
            <a:off x="-1762899" y="3819088"/>
            <a:ext cx="4932000" cy="54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Chemical Reaction</a:t>
            </a:r>
          </a:p>
        </p:txBody>
      </p:sp>
      <p:sp>
        <p:nvSpPr>
          <p:cNvPr id="16" name="Rechteck 15">
            <a:extLst>
              <a:ext uri="{FF2B5EF4-FFF2-40B4-BE49-F238E27FC236}">
                <a16:creationId xmlns:a16="http://schemas.microsoft.com/office/drawing/2014/main" id="{AC60BED3-F1ED-125C-16DF-522F5FA92A51}"/>
              </a:ext>
            </a:extLst>
          </p:cNvPr>
          <p:cNvSpPr/>
          <p:nvPr/>
        </p:nvSpPr>
        <p:spPr>
          <a:xfrm rot="16200000">
            <a:off x="703949" y="5655088"/>
            <a:ext cx="126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a:t>
            </a:r>
          </a:p>
        </p:txBody>
      </p:sp>
      <p:sp>
        <p:nvSpPr>
          <p:cNvPr id="17" name="Rechteck 16">
            <a:extLst>
              <a:ext uri="{FF2B5EF4-FFF2-40B4-BE49-F238E27FC236}">
                <a16:creationId xmlns:a16="http://schemas.microsoft.com/office/drawing/2014/main" id="{C06A4DA0-65D2-ECEE-81B9-2293C3FCE6A7}"/>
              </a:ext>
            </a:extLst>
          </p:cNvPr>
          <p:cNvSpPr/>
          <p:nvPr/>
        </p:nvSpPr>
        <p:spPr>
          <a:xfrm rot="16200000">
            <a:off x="611723" y="4255279"/>
            <a:ext cx="1440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Decomp</a:t>
            </a:r>
          </a:p>
        </p:txBody>
      </p:sp>
      <p:sp>
        <p:nvSpPr>
          <p:cNvPr id="18" name="Rechteck 17">
            <a:extLst>
              <a:ext uri="{FF2B5EF4-FFF2-40B4-BE49-F238E27FC236}">
                <a16:creationId xmlns:a16="http://schemas.microsoft.com/office/drawing/2014/main" id="{1900A8F1-B190-8375-52FE-46D244486599}"/>
              </a:ext>
            </a:extLst>
          </p:cNvPr>
          <p:cNvSpPr/>
          <p:nvPr/>
        </p:nvSpPr>
        <p:spPr>
          <a:xfrm rot="16200000">
            <a:off x="269723" y="2431535"/>
            <a:ext cx="2124000" cy="54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Combustion</a:t>
            </a:r>
          </a:p>
        </p:txBody>
      </p:sp>
      <p:sp>
        <p:nvSpPr>
          <p:cNvPr id="7" name="Rechteck 6">
            <a:extLst>
              <a:ext uri="{FF2B5EF4-FFF2-40B4-BE49-F238E27FC236}">
                <a16:creationId xmlns:a16="http://schemas.microsoft.com/office/drawing/2014/main" id="{1F68282A-A81B-9FD8-6ABA-E11CFFFFD671}"/>
              </a:ext>
            </a:extLst>
          </p:cNvPr>
          <p:cNvSpPr/>
          <p:nvPr/>
        </p:nvSpPr>
        <p:spPr>
          <a:xfrm>
            <a:off x="8848919" y="1764287"/>
            <a:ext cx="2880000" cy="54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GOx</a:t>
            </a:r>
            <a:r>
              <a:rPr lang="en-US" sz="2400" dirty="0"/>
              <a:t> / GH2</a:t>
            </a:r>
          </a:p>
        </p:txBody>
      </p:sp>
      <p:sp>
        <p:nvSpPr>
          <p:cNvPr id="8" name="Textfeld 7">
            <a:extLst>
              <a:ext uri="{FF2B5EF4-FFF2-40B4-BE49-F238E27FC236}">
                <a16:creationId xmlns:a16="http://schemas.microsoft.com/office/drawing/2014/main" id="{BD6BFF56-6816-A707-0723-D97F55541BCB}"/>
              </a:ext>
            </a:extLst>
          </p:cNvPr>
          <p:cNvSpPr txBox="1"/>
          <p:nvPr/>
        </p:nvSpPr>
        <p:spPr>
          <a:xfrm>
            <a:off x="5391313" y="1803454"/>
            <a:ext cx="4140000" cy="1200329"/>
          </a:xfrm>
          <a:prstGeom prst="rect">
            <a:avLst/>
          </a:prstGeom>
          <a:noFill/>
        </p:spPr>
        <p:txBody>
          <a:bodyPr wrap="square" rtlCol="0">
            <a:spAutoFit/>
          </a:bodyPr>
          <a:lstStyle/>
          <a:p>
            <a:pPr algn="ctr"/>
            <a:r>
              <a:rPr lang="en-US" sz="2400" dirty="0">
                <a:solidFill>
                  <a:schemeClr val="tx1">
                    <a:lumMod val="50000"/>
                  </a:schemeClr>
                </a:solidFill>
              </a:rPr>
              <a:t>Water Propulsion</a:t>
            </a:r>
          </a:p>
          <a:p>
            <a:pPr algn="ctr"/>
            <a:r>
              <a:rPr lang="en-US" sz="2400" dirty="0">
                <a:solidFill>
                  <a:schemeClr val="tx1">
                    <a:lumMod val="50000"/>
                  </a:schemeClr>
                </a:solidFill>
              </a:rPr>
              <a:t>The ultimate</a:t>
            </a:r>
          </a:p>
          <a:p>
            <a:pPr algn="ctr"/>
            <a:r>
              <a:rPr lang="en-US" sz="2400" dirty="0">
                <a:solidFill>
                  <a:schemeClr val="tx1">
                    <a:lumMod val="50000"/>
                  </a:schemeClr>
                </a:solidFill>
              </a:rPr>
              <a:t>green propellant</a:t>
            </a:r>
          </a:p>
        </p:txBody>
      </p:sp>
      <p:sp>
        <p:nvSpPr>
          <p:cNvPr id="2" name="Rechteck 1">
            <a:extLst>
              <a:ext uri="{FF2B5EF4-FFF2-40B4-BE49-F238E27FC236}">
                <a16:creationId xmlns:a16="http://schemas.microsoft.com/office/drawing/2014/main" id="{2449A548-08F1-8B1D-C73F-E38702E13948}"/>
              </a:ext>
            </a:extLst>
          </p:cNvPr>
          <p:cNvSpPr/>
          <p:nvPr/>
        </p:nvSpPr>
        <p:spPr>
          <a:xfrm>
            <a:off x="8851105" y="2407198"/>
            <a:ext cx="2880000" cy="54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GOx</a:t>
            </a:r>
            <a:r>
              <a:rPr lang="en-US" sz="2400" dirty="0"/>
              <a:t> / GCH4</a:t>
            </a:r>
          </a:p>
        </p:txBody>
      </p:sp>
      <p:sp>
        <p:nvSpPr>
          <p:cNvPr id="3" name="Rechteck 2">
            <a:extLst>
              <a:ext uri="{FF2B5EF4-FFF2-40B4-BE49-F238E27FC236}">
                <a16:creationId xmlns:a16="http://schemas.microsoft.com/office/drawing/2014/main" id="{FCE39EAE-8CF7-24C5-081D-8B3BB4C154F1}"/>
              </a:ext>
            </a:extLst>
          </p:cNvPr>
          <p:cNvSpPr/>
          <p:nvPr/>
        </p:nvSpPr>
        <p:spPr>
          <a:xfrm>
            <a:off x="8848919" y="3036378"/>
            <a:ext cx="2880000" cy="54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NOx / Ethane</a:t>
            </a:r>
          </a:p>
        </p:txBody>
      </p:sp>
      <p:sp>
        <p:nvSpPr>
          <p:cNvPr id="19" name="Textfeld 18">
            <a:extLst>
              <a:ext uri="{FF2B5EF4-FFF2-40B4-BE49-F238E27FC236}">
                <a16:creationId xmlns:a16="http://schemas.microsoft.com/office/drawing/2014/main" id="{93BF9A9A-3B58-456E-A305-7697D36EA66C}"/>
              </a:ext>
            </a:extLst>
          </p:cNvPr>
          <p:cNvSpPr txBox="1"/>
          <p:nvPr/>
        </p:nvSpPr>
        <p:spPr>
          <a:xfrm>
            <a:off x="7798780" y="3683677"/>
            <a:ext cx="4140000" cy="830997"/>
          </a:xfrm>
          <a:prstGeom prst="rect">
            <a:avLst/>
          </a:prstGeom>
          <a:noFill/>
        </p:spPr>
        <p:txBody>
          <a:bodyPr wrap="square" rtlCol="0">
            <a:spAutoFit/>
          </a:bodyPr>
          <a:lstStyle/>
          <a:p>
            <a:pPr algn="ctr"/>
            <a:r>
              <a:rPr lang="en-US" sz="2400" dirty="0">
                <a:solidFill>
                  <a:schemeClr val="tx1">
                    <a:lumMod val="50000"/>
                  </a:schemeClr>
                </a:solidFill>
              </a:rPr>
              <a:t>2-phase condition or</a:t>
            </a:r>
            <a:br>
              <a:rPr lang="en-US" sz="2400" dirty="0">
                <a:solidFill>
                  <a:schemeClr val="tx1">
                    <a:lumMod val="50000"/>
                  </a:schemeClr>
                </a:solidFill>
              </a:rPr>
            </a:br>
            <a:r>
              <a:rPr lang="en-US" sz="2400" dirty="0">
                <a:solidFill>
                  <a:schemeClr val="tx1">
                    <a:lumMod val="50000"/>
                  </a:schemeClr>
                </a:solidFill>
              </a:rPr>
              <a:t>supercritical condition</a:t>
            </a:r>
          </a:p>
        </p:txBody>
      </p:sp>
    </p:spTree>
    <p:extLst>
      <p:ext uri="{BB962C8B-B14F-4D97-AF65-F5344CB8AC3E}">
        <p14:creationId xmlns:p14="http://schemas.microsoft.com/office/powerpoint/2010/main" val="2619652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Characteristics of Gas / Gas Combustion Propulsion Systems:</a:t>
            </a:r>
            <a:endParaRPr lang="en-US" sz="2000" dirty="0"/>
          </a:p>
          <a:p>
            <a:pPr lvl="1"/>
            <a:r>
              <a:rPr lang="en-US" sz="2000" dirty="0"/>
              <a:t>Gaseous propulsion systems with Water propulsion as the ultimate green propellant?</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3882658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Characteristics of Gas / Gas Combustion Propulsion Systems:</a:t>
            </a:r>
          </a:p>
          <a:p>
            <a:pPr lvl="1"/>
            <a:r>
              <a:rPr lang="en-US" sz="2000" dirty="0"/>
              <a:t>High system complexity (combustion involved and </a:t>
            </a:r>
            <a:r>
              <a:rPr lang="en-US" sz="2000" dirty="0" err="1"/>
              <a:t>Electrolyzer</a:t>
            </a:r>
            <a:r>
              <a:rPr lang="en-US" sz="2000" dirty="0"/>
              <a:t> needed)</a:t>
            </a:r>
          </a:p>
          <a:p>
            <a:pPr lvl="1">
              <a:lnSpc>
                <a:spcPct val="110000"/>
              </a:lnSpc>
            </a:pPr>
            <a:r>
              <a:rPr lang="en-US" sz="2000" dirty="0"/>
              <a:t>Acceptable </a:t>
            </a:r>
            <a:r>
              <a:rPr lang="en-US" sz="2000" dirty="0" err="1"/>
              <a:t>Δv</a:t>
            </a:r>
            <a:endParaRPr lang="en-US" sz="2000" dirty="0"/>
          </a:p>
          <a:p>
            <a:pPr lvl="1">
              <a:lnSpc>
                <a:spcPct val="110000"/>
              </a:lnSpc>
            </a:pPr>
            <a:r>
              <a:rPr lang="en-US" sz="2000" dirty="0"/>
              <a:t>Extremely safe operation</a:t>
            </a:r>
          </a:p>
          <a:p>
            <a:pPr lvl="1">
              <a:lnSpc>
                <a:spcPct val="110000"/>
              </a:lnSpc>
            </a:pPr>
            <a:r>
              <a:rPr lang="en-US" sz="2000" dirty="0"/>
              <a:t>No contamination from exhaust (combustion) gases</a:t>
            </a:r>
          </a:p>
          <a:p>
            <a:pPr lvl="1">
              <a:lnSpc>
                <a:spcPct val="110000"/>
              </a:lnSpc>
            </a:pPr>
            <a:r>
              <a:rPr lang="en-US" sz="2000" dirty="0"/>
              <a:t>Low thrust</a:t>
            </a:r>
          </a:p>
          <a:p>
            <a:pPr lvl="1">
              <a:lnSpc>
                <a:spcPct val="110000"/>
              </a:lnSpc>
            </a:pPr>
            <a:r>
              <a:rPr lang="en-US" sz="2000" dirty="0"/>
              <a:t>Fuel cell could be added for Energy storage</a:t>
            </a:r>
          </a:p>
          <a:p>
            <a:pPr lvl="1">
              <a:lnSpc>
                <a:spcPct val="110000"/>
              </a:lnSpc>
            </a:pPr>
            <a:r>
              <a:rPr lang="en-US" sz="2000" dirty="0">
                <a:solidFill>
                  <a:srgbClr val="FF0000"/>
                </a:solidFill>
              </a:rPr>
              <a:t>Combination with ECLSS – Life Support System</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726676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Architecture of Gas / Gas Combustion Propulsion Systems: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89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9" name="Ellipse 8">
            <a:extLst>
              <a:ext uri="{FF2B5EF4-FFF2-40B4-BE49-F238E27FC236}">
                <a16:creationId xmlns:a16="http://schemas.microsoft.com/office/drawing/2014/main" id="{3389B7F9-D55D-4B76-9A06-CBA4EFA81840}"/>
              </a:ext>
            </a:extLst>
          </p:cNvPr>
          <p:cNvSpPr/>
          <p:nvPr/>
        </p:nvSpPr>
        <p:spPr>
          <a:xfrm>
            <a:off x="3362179" y="3503708"/>
            <a:ext cx="1378634" cy="1308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leichschenkliges Dreieck 9">
            <a:extLst>
              <a:ext uri="{FF2B5EF4-FFF2-40B4-BE49-F238E27FC236}">
                <a16:creationId xmlns:a16="http://schemas.microsoft.com/office/drawing/2014/main" id="{D65859D4-0EC9-4746-9004-4B1DCF3C7DD3}"/>
              </a:ext>
            </a:extLst>
          </p:cNvPr>
          <p:cNvSpPr/>
          <p:nvPr/>
        </p:nvSpPr>
        <p:spPr>
          <a:xfrm rot="16200000">
            <a:off x="10114672" y="5023015"/>
            <a:ext cx="956603" cy="11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Verbinder: gewinkelt 10">
            <a:extLst>
              <a:ext uri="{FF2B5EF4-FFF2-40B4-BE49-F238E27FC236}">
                <a16:creationId xmlns:a16="http://schemas.microsoft.com/office/drawing/2014/main" id="{ABA13560-8ABD-4544-8164-AAEF8AB4F0CD}"/>
              </a:ext>
            </a:extLst>
          </p:cNvPr>
          <p:cNvCxnSpPr>
            <a:cxnSpLocks/>
            <a:stCxn id="9" idx="4"/>
            <a:endCxn id="10" idx="0"/>
          </p:cNvCxnSpPr>
          <p:nvPr/>
        </p:nvCxnSpPr>
        <p:spPr>
          <a:xfrm rot="16200000" flipH="1">
            <a:off x="6654022" y="2209477"/>
            <a:ext cx="773719" cy="597877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 name="Multiplikationszeichen 11">
            <a:extLst>
              <a:ext uri="{FF2B5EF4-FFF2-40B4-BE49-F238E27FC236}">
                <a16:creationId xmlns:a16="http://schemas.microsoft.com/office/drawing/2014/main" id="{A31A44FA-4E46-4723-A70F-5B50688A073B}"/>
              </a:ext>
            </a:extLst>
          </p:cNvPr>
          <p:cNvSpPr/>
          <p:nvPr/>
        </p:nvSpPr>
        <p:spPr>
          <a:xfrm>
            <a:off x="8869085" y="5279874"/>
            <a:ext cx="690507" cy="6278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a:extLst>
              <a:ext uri="{FF2B5EF4-FFF2-40B4-BE49-F238E27FC236}">
                <a16:creationId xmlns:a16="http://schemas.microsoft.com/office/drawing/2014/main" id="{51A90398-A2B1-45BA-BF7E-1F71C53032A9}"/>
              </a:ext>
            </a:extLst>
          </p:cNvPr>
          <p:cNvSpPr txBox="1"/>
          <p:nvPr/>
        </p:nvSpPr>
        <p:spPr>
          <a:xfrm>
            <a:off x="4884537" y="3927022"/>
            <a:ext cx="1774845" cy="461665"/>
          </a:xfrm>
          <a:prstGeom prst="rect">
            <a:avLst/>
          </a:prstGeom>
          <a:noFill/>
        </p:spPr>
        <p:txBody>
          <a:bodyPr wrap="none" rtlCol="0">
            <a:spAutoFit/>
          </a:bodyPr>
          <a:lstStyle/>
          <a:p>
            <a:r>
              <a:rPr lang="de-DE" sz="2400" dirty="0" err="1">
                <a:solidFill>
                  <a:schemeClr val="dk1"/>
                </a:solidFill>
              </a:rPr>
              <a:t>Water</a:t>
            </a:r>
            <a:r>
              <a:rPr lang="de-DE" sz="2400" dirty="0">
                <a:solidFill>
                  <a:schemeClr val="dk1"/>
                </a:solidFill>
              </a:rPr>
              <a:t> Tank</a:t>
            </a:r>
            <a:endParaRPr lang="en-US" sz="2400" dirty="0">
              <a:solidFill>
                <a:schemeClr val="dk1"/>
              </a:solidFill>
            </a:endParaRPr>
          </a:p>
        </p:txBody>
      </p:sp>
      <p:sp>
        <p:nvSpPr>
          <p:cNvPr id="14" name="Textfeld 13">
            <a:extLst>
              <a:ext uri="{FF2B5EF4-FFF2-40B4-BE49-F238E27FC236}">
                <a16:creationId xmlns:a16="http://schemas.microsoft.com/office/drawing/2014/main" id="{74C185BF-9753-4C68-B3FE-E0C9D8D3E847}"/>
              </a:ext>
            </a:extLst>
          </p:cNvPr>
          <p:cNvSpPr txBox="1"/>
          <p:nvPr/>
        </p:nvSpPr>
        <p:spPr>
          <a:xfrm>
            <a:off x="8729896" y="4831606"/>
            <a:ext cx="955711" cy="461665"/>
          </a:xfrm>
          <a:prstGeom prst="rect">
            <a:avLst/>
          </a:prstGeom>
          <a:noFill/>
        </p:spPr>
        <p:txBody>
          <a:bodyPr wrap="none" rtlCol="0">
            <a:spAutoFit/>
          </a:bodyPr>
          <a:lstStyle/>
          <a:p>
            <a:r>
              <a:rPr lang="de-DE" sz="2400" dirty="0">
                <a:solidFill>
                  <a:schemeClr val="dk1"/>
                </a:solidFill>
              </a:rPr>
              <a:t>Valve</a:t>
            </a:r>
            <a:endParaRPr lang="en-US" sz="2400" dirty="0">
              <a:solidFill>
                <a:schemeClr val="dk1"/>
              </a:solidFill>
            </a:endParaRPr>
          </a:p>
        </p:txBody>
      </p:sp>
      <p:sp>
        <p:nvSpPr>
          <p:cNvPr id="15" name="Textfeld 14">
            <a:extLst>
              <a:ext uri="{FF2B5EF4-FFF2-40B4-BE49-F238E27FC236}">
                <a16:creationId xmlns:a16="http://schemas.microsoft.com/office/drawing/2014/main" id="{F9B34946-DE3B-4806-84CF-20172D1F2DE9}"/>
              </a:ext>
            </a:extLst>
          </p:cNvPr>
          <p:cNvSpPr txBox="1"/>
          <p:nvPr/>
        </p:nvSpPr>
        <p:spPr>
          <a:xfrm>
            <a:off x="10249800" y="4500409"/>
            <a:ext cx="1297150" cy="461665"/>
          </a:xfrm>
          <a:prstGeom prst="rect">
            <a:avLst/>
          </a:prstGeom>
          <a:noFill/>
        </p:spPr>
        <p:txBody>
          <a:bodyPr wrap="none" rtlCol="0">
            <a:spAutoFit/>
          </a:bodyPr>
          <a:lstStyle/>
          <a:p>
            <a:r>
              <a:rPr lang="de-DE" sz="2400" dirty="0" err="1">
                <a:solidFill>
                  <a:schemeClr val="dk1"/>
                </a:solidFill>
              </a:rPr>
              <a:t>Exhaust</a:t>
            </a:r>
            <a:endParaRPr lang="en-US" sz="2400" dirty="0">
              <a:solidFill>
                <a:schemeClr val="dk1"/>
              </a:solidFill>
            </a:endParaRPr>
          </a:p>
        </p:txBody>
      </p:sp>
      <p:sp>
        <p:nvSpPr>
          <p:cNvPr id="16" name="Ellipse 15">
            <a:extLst>
              <a:ext uri="{FF2B5EF4-FFF2-40B4-BE49-F238E27FC236}">
                <a16:creationId xmlns:a16="http://schemas.microsoft.com/office/drawing/2014/main" id="{1C9D18AE-F05F-438C-ABD6-C0D5016B4B00}"/>
              </a:ext>
            </a:extLst>
          </p:cNvPr>
          <p:cNvSpPr/>
          <p:nvPr/>
        </p:nvSpPr>
        <p:spPr>
          <a:xfrm>
            <a:off x="5176911" y="5293271"/>
            <a:ext cx="576775" cy="61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a:t>
            </a:r>
          </a:p>
        </p:txBody>
      </p:sp>
      <p:sp>
        <p:nvSpPr>
          <p:cNvPr id="17" name="Textfeld 16">
            <a:extLst>
              <a:ext uri="{FF2B5EF4-FFF2-40B4-BE49-F238E27FC236}">
                <a16:creationId xmlns:a16="http://schemas.microsoft.com/office/drawing/2014/main" id="{D30E18FB-F3B0-422A-8872-F39AB6D36D07}"/>
              </a:ext>
            </a:extLst>
          </p:cNvPr>
          <p:cNvSpPr txBox="1"/>
          <p:nvPr/>
        </p:nvSpPr>
        <p:spPr>
          <a:xfrm>
            <a:off x="4563509" y="4815190"/>
            <a:ext cx="1794081" cy="461665"/>
          </a:xfrm>
          <a:prstGeom prst="rect">
            <a:avLst/>
          </a:prstGeom>
          <a:noFill/>
        </p:spPr>
        <p:txBody>
          <a:bodyPr wrap="none" rtlCol="0">
            <a:spAutoFit/>
          </a:bodyPr>
          <a:lstStyle/>
          <a:p>
            <a:r>
              <a:rPr lang="de-DE" sz="2400" dirty="0" err="1">
                <a:solidFill>
                  <a:schemeClr val="dk1"/>
                </a:solidFill>
              </a:rPr>
              <a:t>Electrolyzer</a:t>
            </a:r>
            <a:endParaRPr lang="en-US" sz="2400" dirty="0">
              <a:solidFill>
                <a:schemeClr val="dk1"/>
              </a:solidFill>
            </a:endParaRPr>
          </a:p>
        </p:txBody>
      </p:sp>
      <p:sp>
        <p:nvSpPr>
          <p:cNvPr id="18" name="Ellipse 17">
            <a:extLst>
              <a:ext uri="{FF2B5EF4-FFF2-40B4-BE49-F238E27FC236}">
                <a16:creationId xmlns:a16="http://schemas.microsoft.com/office/drawing/2014/main" id="{95931117-91C1-4511-9B04-5CA676C205A8}"/>
              </a:ext>
            </a:extLst>
          </p:cNvPr>
          <p:cNvSpPr/>
          <p:nvPr/>
        </p:nvSpPr>
        <p:spPr>
          <a:xfrm>
            <a:off x="6973333" y="5067560"/>
            <a:ext cx="955711" cy="996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a:extLst>
              <a:ext uri="{FF2B5EF4-FFF2-40B4-BE49-F238E27FC236}">
                <a16:creationId xmlns:a16="http://schemas.microsoft.com/office/drawing/2014/main" id="{E83B61FF-C93E-4D2D-B6E5-C8D34E6467DF}"/>
              </a:ext>
            </a:extLst>
          </p:cNvPr>
          <p:cNvSpPr/>
          <p:nvPr/>
        </p:nvSpPr>
        <p:spPr>
          <a:xfrm>
            <a:off x="6973333" y="3890454"/>
            <a:ext cx="955711" cy="996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Verbinder: gewinkelt 19">
            <a:extLst>
              <a:ext uri="{FF2B5EF4-FFF2-40B4-BE49-F238E27FC236}">
                <a16:creationId xmlns:a16="http://schemas.microsoft.com/office/drawing/2014/main" id="{D68A0A1A-8BF5-4E55-A17E-A55775F5EAF4}"/>
              </a:ext>
            </a:extLst>
          </p:cNvPr>
          <p:cNvCxnSpPr>
            <a:cxnSpLocks/>
            <a:endCxn id="19" idx="2"/>
          </p:cNvCxnSpPr>
          <p:nvPr/>
        </p:nvCxnSpPr>
        <p:spPr>
          <a:xfrm rot="5400000" flipH="1" flipV="1">
            <a:off x="6047762" y="4674938"/>
            <a:ext cx="1211822" cy="63932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995DC8E6-B568-4E79-960B-B365B6CD3C26}"/>
              </a:ext>
            </a:extLst>
          </p:cNvPr>
          <p:cNvCxnSpPr>
            <a:stCxn id="19" idx="6"/>
          </p:cNvCxnSpPr>
          <p:nvPr/>
        </p:nvCxnSpPr>
        <p:spPr>
          <a:xfrm>
            <a:off x="7929044" y="4388687"/>
            <a:ext cx="2398956" cy="1077514"/>
          </a:xfrm>
          <a:prstGeom prst="bentConnector3">
            <a:avLst>
              <a:gd name="adj1" fmla="val 96913"/>
            </a:avLst>
          </a:prstGeom>
        </p:spPr>
        <p:style>
          <a:lnRef idx="1">
            <a:schemeClr val="accent1"/>
          </a:lnRef>
          <a:fillRef idx="0">
            <a:schemeClr val="accent1"/>
          </a:fillRef>
          <a:effectRef idx="0">
            <a:schemeClr val="accent1"/>
          </a:effectRef>
          <a:fontRef idx="minor">
            <a:schemeClr val="tx1"/>
          </a:fontRef>
        </p:style>
      </p:cxnSp>
      <p:sp>
        <p:nvSpPr>
          <p:cNvPr id="22" name="Multiplikationszeichen 21">
            <a:extLst>
              <a:ext uri="{FF2B5EF4-FFF2-40B4-BE49-F238E27FC236}">
                <a16:creationId xmlns:a16="http://schemas.microsoft.com/office/drawing/2014/main" id="{80654B6F-A308-40D9-8080-3704A82AF295}"/>
              </a:ext>
            </a:extLst>
          </p:cNvPr>
          <p:cNvSpPr/>
          <p:nvPr/>
        </p:nvSpPr>
        <p:spPr>
          <a:xfrm>
            <a:off x="8856619" y="4069402"/>
            <a:ext cx="690507" cy="6278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a:extLst>
              <a:ext uri="{FF2B5EF4-FFF2-40B4-BE49-F238E27FC236}">
                <a16:creationId xmlns:a16="http://schemas.microsoft.com/office/drawing/2014/main" id="{98D1DD9E-D374-445A-A7D8-20ABD4830719}"/>
              </a:ext>
            </a:extLst>
          </p:cNvPr>
          <p:cNvSpPr txBox="1"/>
          <p:nvPr/>
        </p:nvSpPr>
        <p:spPr>
          <a:xfrm>
            <a:off x="8717430" y="3621134"/>
            <a:ext cx="955711" cy="461665"/>
          </a:xfrm>
          <a:prstGeom prst="rect">
            <a:avLst/>
          </a:prstGeom>
          <a:noFill/>
        </p:spPr>
        <p:txBody>
          <a:bodyPr wrap="none" rtlCol="0">
            <a:spAutoFit/>
          </a:bodyPr>
          <a:lstStyle/>
          <a:p>
            <a:r>
              <a:rPr lang="de-DE" sz="2400" dirty="0">
                <a:solidFill>
                  <a:schemeClr val="dk1"/>
                </a:solidFill>
              </a:rPr>
              <a:t>Valve</a:t>
            </a:r>
            <a:endParaRPr lang="en-US" sz="2400" dirty="0">
              <a:solidFill>
                <a:schemeClr val="dk1"/>
              </a:solidFill>
            </a:endParaRPr>
          </a:p>
        </p:txBody>
      </p:sp>
      <p:sp>
        <p:nvSpPr>
          <p:cNvPr id="24" name="Textfeld 23">
            <a:extLst>
              <a:ext uri="{FF2B5EF4-FFF2-40B4-BE49-F238E27FC236}">
                <a16:creationId xmlns:a16="http://schemas.microsoft.com/office/drawing/2014/main" id="{F916ACC2-27D5-4021-974B-1F6552AD1AE3}"/>
              </a:ext>
            </a:extLst>
          </p:cNvPr>
          <p:cNvSpPr txBox="1"/>
          <p:nvPr/>
        </p:nvSpPr>
        <p:spPr>
          <a:xfrm>
            <a:off x="6658343" y="3257521"/>
            <a:ext cx="1585690" cy="461665"/>
          </a:xfrm>
          <a:prstGeom prst="rect">
            <a:avLst/>
          </a:prstGeom>
          <a:noFill/>
        </p:spPr>
        <p:txBody>
          <a:bodyPr wrap="none" rtlCol="0">
            <a:spAutoFit/>
          </a:bodyPr>
          <a:lstStyle/>
          <a:p>
            <a:r>
              <a:rPr lang="de-DE" sz="2400" dirty="0" err="1">
                <a:solidFill>
                  <a:schemeClr val="dk1"/>
                </a:solidFill>
              </a:rPr>
              <a:t>GOx</a:t>
            </a:r>
            <a:r>
              <a:rPr lang="de-DE" sz="2400" dirty="0">
                <a:solidFill>
                  <a:schemeClr val="dk1"/>
                </a:solidFill>
              </a:rPr>
              <a:t> Tank</a:t>
            </a:r>
            <a:endParaRPr lang="en-US" sz="2400" dirty="0">
              <a:solidFill>
                <a:schemeClr val="dk1"/>
              </a:solidFill>
            </a:endParaRPr>
          </a:p>
        </p:txBody>
      </p:sp>
      <p:sp>
        <p:nvSpPr>
          <p:cNvPr id="25" name="Textfeld 24">
            <a:extLst>
              <a:ext uri="{FF2B5EF4-FFF2-40B4-BE49-F238E27FC236}">
                <a16:creationId xmlns:a16="http://schemas.microsoft.com/office/drawing/2014/main" id="{213C4AEB-B9EE-4170-8188-9E8BE5AE3F61}"/>
              </a:ext>
            </a:extLst>
          </p:cNvPr>
          <p:cNvSpPr txBox="1"/>
          <p:nvPr/>
        </p:nvSpPr>
        <p:spPr>
          <a:xfrm>
            <a:off x="6657541" y="6068997"/>
            <a:ext cx="1587294" cy="461665"/>
          </a:xfrm>
          <a:prstGeom prst="rect">
            <a:avLst/>
          </a:prstGeom>
          <a:noFill/>
        </p:spPr>
        <p:txBody>
          <a:bodyPr wrap="none" rtlCol="0">
            <a:spAutoFit/>
          </a:bodyPr>
          <a:lstStyle/>
          <a:p>
            <a:r>
              <a:rPr lang="de-DE" sz="2400" dirty="0">
                <a:solidFill>
                  <a:schemeClr val="dk1"/>
                </a:solidFill>
              </a:rPr>
              <a:t>GH2 Tank</a:t>
            </a:r>
            <a:endParaRPr lang="en-US" sz="2400" dirty="0">
              <a:solidFill>
                <a:schemeClr val="dk1"/>
              </a:solidFill>
            </a:endParaRPr>
          </a:p>
        </p:txBody>
      </p:sp>
    </p:spTree>
    <p:extLst>
      <p:ext uri="{BB962C8B-B14F-4D97-AF65-F5344CB8AC3E}">
        <p14:creationId xmlns:p14="http://schemas.microsoft.com/office/powerpoint/2010/main" val="159210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5E7DC-81B9-4CD2-CF64-97B81553B7D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7F65701-07F2-4153-6853-D8FD61B54D67}"/>
              </a:ext>
            </a:extLst>
          </p:cNvPr>
          <p:cNvSpPr>
            <a:spLocks noGrp="1"/>
          </p:cNvSpPr>
          <p:nvPr>
            <p:ph idx="1"/>
          </p:nvPr>
        </p:nvSpPr>
        <p:spPr/>
        <p:txBody>
          <a:bodyPr>
            <a:noAutofit/>
          </a:bodyPr>
          <a:lstStyle/>
          <a:p>
            <a:pPr marL="125730" indent="0">
              <a:buNone/>
            </a:pPr>
            <a:r>
              <a:rPr lang="en-US" sz="2400" dirty="0">
                <a:solidFill>
                  <a:schemeClr val="tx1"/>
                </a:solidFill>
              </a:rPr>
              <a:t>Objective: To categorize different space propulsion systems </a:t>
            </a:r>
          </a:p>
          <a:p>
            <a:r>
              <a:rPr lang="en-US" dirty="0"/>
              <a:t>Space propulsion / in-space propulsion / </a:t>
            </a:r>
            <a:r>
              <a:rPr lang="en-US" b="1" dirty="0"/>
              <a:t>towards</a:t>
            </a:r>
            <a:r>
              <a:rPr lang="en-US" dirty="0"/>
              <a:t> space propulsion – Everything that accelerates a vehicle (launcher, rocket, satellite, orbital vehicle) by ejection of material</a:t>
            </a:r>
            <a:br>
              <a:rPr lang="en-US" dirty="0"/>
            </a:br>
            <a:r>
              <a:rPr lang="en-US" dirty="0"/>
              <a:t>but also…</a:t>
            </a:r>
          </a:p>
          <a:p>
            <a:r>
              <a:rPr lang="en-US" dirty="0"/>
              <a:t>Non-ejection systems that accelerates a vehicle like solar sails</a:t>
            </a:r>
          </a:p>
        </p:txBody>
      </p:sp>
      <p:sp>
        <p:nvSpPr>
          <p:cNvPr id="3" name="Titre 2">
            <a:extLst>
              <a:ext uri="{FF2B5EF4-FFF2-40B4-BE49-F238E27FC236}">
                <a16:creationId xmlns:a16="http://schemas.microsoft.com/office/drawing/2014/main" id="{69829528-45AD-E46F-83A5-681634FBC29A}"/>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Propulsion Systems do we know?</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B595C258-684F-1689-5C81-F0B1E745C456}"/>
              </a:ext>
            </a:extLst>
          </p:cNvPr>
          <p:cNvSpPr>
            <a:spLocks noGrp="1"/>
          </p:cNvSpPr>
          <p:nvPr>
            <p:ph type="sldNum" sz="quarter" idx="12"/>
          </p:nvPr>
        </p:nvSpPr>
        <p:spPr/>
        <p:txBody>
          <a:bodyPr/>
          <a:lstStyle/>
          <a:p>
            <a:fld id="{E1E1CD7C-2161-7D43-862E-CE4C333CD873}" type="slidenum">
              <a:rPr lang="fr-FR" smtClean="0"/>
              <a:pPr/>
              <a:t>9</a:t>
            </a:fld>
            <a:endParaRPr lang="fr-FR" dirty="0"/>
          </a:p>
        </p:txBody>
      </p:sp>
      <p:sp>
        <p:nvSpPr>
          <p:cNvPr id="7" name="Google Shape;119;p5">
            <a:extLst>
              <a:ext uri="{FF2B5EF4-FFF2-40B4-BE49-F238E27FC236}">
                <a16:creationId xmlns:a16="http://schemas.microsoft.com/office/drawing/2014/main" id="{85AD1733-F7A9-95BB-DB7A-51B4C965838A}"/>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EE47E7F-BA9C-B4F2-D72C-339BD53BE3CF}"/>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31239763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Architecture of Gas / Gas Combustion Propulsion Systems:</a:t>
            </a:r>
            <a:endParaRPr lang="en-US" sz="2000" dirty="0"/>
          </a:p>
          <a:p>
            <a:pPr lvl="1">
              <a:lnSpc>
                <a:spcPct val="110000"/>
              </a:lnSpc>
            </a:pPr>
            <a:r>
              <a:rPr lang="en-US" sz="2000" dirty="0"/>
              <a:t>Propellant is stored as liquid </a:t>
            </a:r>
          </a:p>
          <a:p>
            <a:pPr lvl="1">
              <a:lnSpc>
                <a:spcPct val="110000"/>
              </a:lnSpc>
            </a:pPr>
            <a:r>
              <a:rPr lang="en-US" sz="2000" dirty="0" err="1"/>
              <a:t>Electrolyzer</a:t>
            </a:r>
            <a:r>
              <a:rPr lang="en-US" sz="2000" dirty="0"/>
              <a:t> uses electrical energy as provided by S/C in order to generate </a:t>
            </a:r>
            <a:r>
              <a:rPr lang="en-US" sz="2000" dirty="0" err="1"/>
              <a:t>GOx</a:t>
            </a:r>
            <a:r>
              <a:rPr lang="en-US" sz="2000" dirty="0"/>
              <a:t> and GH2</a:t>
            </a:r>
          </a:p>
          <a:p>
            <a:pPr lvl="1">
              <a:lnSpc>
                <a:spcPct val="110000"/>
              </a:lnSpc>
            </a:pPr>
            <a:r>
              <a:rPr lang="en-US" sz="2000" dirty="0"/>
              <a:t>3 tanks are needed for Water propulsion system</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90</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0579519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dirty="0"/>
              <a:t>REACH (no progress </a:t>
            </a:r>
            <a:br>
              <a:rPr lang="en-US" dirty="0"/>
            </a:br>
            <a:r>
              <a:rPr lang="en-US" dirty="0"/>
              <a:t>since a long time…): </a:t>
            </a:r>
            <a:br>
              <a:rPr lang="en-US" dirty="0"/>
            </a:br>
            <a:r>
              <a:rPr lang="en-US" dirty="0"/>
              <a:t>Registration, Evaluation </a:t>
            </a:r>
            <a:br>
              <a:rPr lang="en-US" dirty="0"/>
            </a:br>
            <a:r>
              <a:rPr lang="en-US" dirty="0"/>
              <a:t>and Authorization of </a:t>
            </a:r>
            <a:br>
              <a:rPr lang="en-US" dirty="0"/>
            </a:br>
            <a:r>
              <a:rPr lang="en-US" dirty="0"/>
              <a:t>Chemicals</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91</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6411B49-FDB1-4413-851C-BAAFF32A3C86}"/>
              </a:ext>
            </a:extLst>
          </p:cNvPr>
          <p:cNvPicPr>
            <a:picLocks noChangeAspect="1"/>
          </p:cNvPicPr>
          <p:nvPr/>
        </p:nvPicPr>
        <p:blipFill>
          <a:blip r:embed="rId2"/>
          <a:stretch>
            <a:fillRect/>
          </a:stretch>
        </p:blipFill>
        <p:spPr>
          <a:xfrm>
            <a:off x="5387926" y="2698220"/>
            <a:ext cx="6667265" cy="4047739"/>
          </a:xfrm>
          <a:prstGeom prst="rect">
            <a:avLst/>
          </a:prstGeom>
        </p:spPr>
      </p:pic>
    </p:spTree>
    <p:extLst>
      <p:ext uri="{BB962C8B-B14F-4D97-AF65-F5344CB8AC3E}">
        <p14:creationId xmlns:p14="http://schemas.microsoft.com/office/powerpoint/2010/main" val="25870166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pPr>
            <a:r>
              <a:rPr lang="en-US" altLang="de-DE" dirty="0">
                <a:latin typeface="Arial" charset="0"/>
                <a:cs typeface="Arial" charset="0"/>
              </a:rPr>
              <a:t>Chemical propulsion systems applications and green replacement candidates</a:t>
            </a:r>
            <a:endParaRPr lang="en-US" dirty="0"/>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92</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2740341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93</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B4C0380A-2B34-4A4E-97B0-8790433F8B52}"/>
              </a:ext>
            </a:extLst>
          </p:cNvPr>
          <p:cNvPicPr>
            <a:picLocks noChangeAspect="1"/>
          </p:cNvPicPr>
          <p:nvPr/>
        </p:nvPicPr>
        <p:blipFill>
          <a:blip r:embed="rId2"/>
          <a:stretch>
            <a:fillRect/>
          </a:stretch>
        </p:blipFill>
        <p:spPr>
          <a:xfrm>
            <a:off x="2596133" y="1799933"/>
            <a:ext cx="7522551" cy="4797716"/>
          </a:xfrm>
          <a:prstGeom prst="rect">
            <a:avLst/>
          </a:prstGeom>
          <a:solidFill>
            <a:schemeClr val="bg1"/>
          </a:solidFill>
        </p:spPr>
      </p:pic>
    </p:spTree>
    <p:extLst>
      <p:ext uri="{BB962C8B-B14F-4D97-AF65-F5344CB8AC3E}">
        <p14:creationId xmlns:p14="http://schemas.microsoft.com/office/powerpoint/2010/main" val="37180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defRPr/>
            </a:pPr>
            <a:r>
              <a:rPr lang="en-US" altLang="de-DE" dirty="0"/>
              <a:t>Water Propulsion</a:t>
            </a:r>
          </a:p>
          <a:p>
            <a:pPr lvl="1">
              <a:defRPr/>
            </a:pPr>
            <a:r>
              <a:rPr lang="en-US" sz="2000" dirty="0"/>
              <a:t>Is defined as propulsion with propellants that are produced in Space from water via an </a:t>
            </a:r>
            <a:r>
              <a:rPr lang="en-US" sz="2000" dirty="0" err="1"/>
              <a:t>electrolyzer</a:t>
            </a:r>
            <a:r>
              <a:rPr lang="en-US" sz="2000" dirty="0"/>
              <a:t> </a:t>
            </a:r>
          </a:p>
          <a:p>
            <a:pPr lvl="1">
              <a:defRPr/>
            </a:pPr>
            <a:r>
              <a:rPr lang="en-US" sz="2000" dirty="0"/>
              <a:t>Is a semi electric propulsion where propellant generation (over a long time at low power) and usage (high thrust during a short period) is decoupled</a:t>
            </a:r>
          </a:p>
          <a:p>
            <a:pPr lvl="1">
              <a:defRPr/>
            </a:pPr>
            <a:r>
              <a:rPr lang="en-US" sz="2000" dirty="0"/>
              <a:t>Water is stored at low pressure in a conventional tank; gases are generated in orbit</a:t>
            </a:r>
          </a:p>
          <a:p>
            <a:pPr lvl="1">
              <a:defRPr/>
            </a:pPr>
            <a:r>
              <a:rPr lang="en-US" sz="2000" dirty="0"/>
              <a:t>Combined with a fuel cell it can even be used as a highly efficient battery</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94</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17691517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defRPr/>
            </a:pPr>
            <a:r>
              <a:rPr lang="en-US" altLang="de-DE" dirty="0"/>
              <a:t>Water Propulsion</a:t>
            </a:r>
            <a:endParaRPr lang="en-US" sz="2000" dirty="0"/>
          </a:p>
          <a:p>
            <a:pPr lvl="1">
              <a:lnSpc>
                <a:spcPct val="110000"/>
              </a:lnSpc>
              <a:defRPr/>
            </a:pPr>
            <a:r>
              <a:rPr lang="en-US" sz="2000" dirty="0"/>
              <a:t>Functional scheme: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95</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graphicFrame>
        <p:nvGraphicFramePr>
          <p:cNvPr id="9" name="Objekt 8">
            <a:extLst>
              <a:ext uri="{FF2B5EF4-FFF2-40B4-BE49-F238E27FC236}">
                <a16:creationId xmlns:a16="http://schemas.microsoft.com/office/drawing/2014/main" id="{E66336E2-6681-43FD-8180-12A530131B3E}"/>
              </a:ext>
            </a:extLst>
          </p:cNvPr>
          <p:cNvGraphicFramePr>
            <a:graphicFrameLocks noChangeAspect="1"/>
          </p:cNvGraphicFramePr>
          <p:nvPr>
            <p:extLst>
              <p:ext uri="{D42A27DB-BD31-4B8C-83A1-F6EECF244321}">
                <p14:modId xmlns:p14="http://schemas.microsoft.com/office/powerpoint/2010/main" val="2443068473"/>
              </p:ext>
            </p:extLst>
          </p:nvPr>
        </p:nvGraphicFramePr>
        <p:xfrm>
          <a:off x="1569569" y="3551464"/>
          <a:ext cx="4787839" cy="3084156"/>
        </p:xfrm>
        <a:graphic>
          <a:graphicData uri="http://schemas.openxmlformats.org/presentationml/2006/ole">
            <mc:AlternateContent xmlns:mc="http://schemas.openxmlformats.org/markup-compatibility/2006">
              <mc:Choice xmlns:v="urn:schemas-microsoft-com:vml" Requires="v">
                <p:oleObj spid="_x0000_s3076" name="Visio" r:id="rId3" imgW="5027174" imgH="2970540" progId="Visio.Drawing.11">
                  <p:embed/>
                </p:oleObj>
              </mc:Choice>
              <mc:Fallback>
                <p:oleObj name="Visio" r:id="rId3" imgW="5027174" imgH="2970540" progId="Visio.Drawing.11">
                  <p:embed/>
                  <p:pic>
                    <p:nvPicPr>
                      <p:cNvPr id="7" name="Objekt 6">
                        <a:extLst>
                          <a:ext uri="{FF2B5EF4-FFF2-40B4-BE49-F238E27FC236}">
                            <a16:creationId xmlns:a16="http://schemas.microsoft.com/office/drawing/2014/main" id="{F20D16F7-024C-44C7-87CE-6F735B518B71}"/>
                          </a:ext>
                        </a:extLst>
                      </p:cNvPr>
                      <p:cNvPicPr>
                        <a:picLocks noChangeAspect="1" noChangeArrowheads="1"/>
                      </p:cNvPicPr>
                      <p:nvPr/>
                    </p:nvPicPr>
                    <p:blipFill>
                      <a:blip r:embed="rId4"/>
                      <a:srcRect/>
                      <a:stretch>
                        <a:fillRect/>
                      </a:stretch>
                    </p:blipFill>
                    <p:spPr bwMode="auto">
                      <a:xfrm>
                        <a:off x="1569569" y="3551464"/>
                        <a:ext cx="4787839" cy="3084156"/>
                      </a:xfrm>
                      <a:prstGeom prst="rect">
                        <a:avLst/>
                      </a:prstGeom>
                      <a:noFill/>
                      <a:ln>
                        <a:noFill/>
                      </a:ln>
                      <a:effectLst/>
                    </p:spPr>
                  </p:pic>
                </p:oleObj>
              </mc:Fallback>
            </mc:AlternateContent>
          </a:graphicData>
        </a:graphic>
      </p:graphicFrame>
      <p:pic>
        <p:nvPicPr>
          <p:cNvPr id="10" name="Picture 2">
            <a:extLst>
              <a:ext uri="{FF2B5EF4-FFF2-40B4-BE49-F238E27FC236}">
                <a16:creationId xmlns:a16="http://schemas.microsoft.com/office/drawing/2014/main" id="{87FBE043-D093-4B50-A4F7-136C67248910}"/>
              </a:ext>
            </a:extLst>
          </p:cNvPr>
          <p:cNvPicPr>
            <a:picLocks noChangeAspect="1" noChangeArrowheads="1"/>
          </p:cNvPicPr>
          <p:nvPr/>
        </p:nvPicPr>
        <p:blipFill>
          <a:blip r:embed="rId5">
            <a:clrChange>
              <a:clrFrom>
                <a:srgbClr val="E9F2FF"/>
              </a:clrFrom>
              <a:clrTo>
                <a:srgbClr val="E9F2FF">
                  <a:alpha val="0"/>
                </a:srgbClr>
              </a:clrTo>
            </a:clrChange>
            <a:extLst>
              <a:ext uri="{28A0092B-C50C-407E-A947-70E740481C1C}">
                <a14:useLocalDpi xmlns:a14="http://schemas.microsoft.com/office/drawing/2010/main" val="0"/>
              </a:ext>
            </a:extLst>
          </a:blip>
          <a:srcRect/>
          <a:stretch>
            <a:fillRect/>
          </a:stretch>
        </p:blipFill>
        <p:spPr bwMode="auto">
          <a:xfrm>
            <a:off x="6720476" y="4157662"/>
            <a:ext cx="3070531" cy="177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a:extLst>
              <a:ext uri="{FF2B5EF4-FFF2-40B4-BE49-F238E27FC236}">
                <a16:creationId xmlns:a16="http://schemas.microsoft.com/office/drawing/2014/main" id="{0F7F0A44-6BB5-45E0-BD9C-EDEA310F240B}"/>
              </a:ext>
            </a:extLst>
          </p:cNvPr>
          <p:cNvSpPr txBox="1"/>
          <p:nvPr/>
        </p:nvSpPr>
        <p:spPr>
          <a:xfrm>
            <a:off x="7490731" y="5927959"/>
            <a:ext cx="1673492" cy="419485"/>
          </a:xfrm>
          <a:prstGeom prst="rect">
            <a:avLst/>
          </a:prstGeom>
          <a:noFill/>
        </p:spPr>
        <p:txBody>
          <a:bodyPr wrap="none" lIns="80147" tIns="40074" rIns="80147" bIns="40074" rtlCol="0">
            <a:spAutoFit/>
          </a:bodyPr>
          <a:lstStyle/>
          <a:p>
            <a:r>
              <a:rPr lang="en-US" sz="1100" dirty="0">
                <a:latin typeface="Arial" charset="0"/>
              </a:rPr>
              <a:t>Fully integrated System </a:t>
            </a:r>
          </a:p>
          <a:p>
            <a:pPr algn="ctr"/>
            <a:r>
              <a:rPr lang="en-US" sz="1100" dirty="0">
                <a:latin typeface="Arial" charset="0"/>
              </a:rPr>
              <a:t>for small satellites</a:t>
            </a:r>
          </a:p>
        </p:txBody>
      </p:sp>
    </p:spTree>
    <p:extLst>
      <p:ext uri="{BB962C8B-B14F-4D97-AF65-F5344CB8AC3E}">
        <p14:creationId xmlns:p14="http://schemas.microsoft.com/office/powerpoint/2010/main" val="33264218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lnSpc>
                <a:spcPct val="110000"/>
              </a:lnSpc>
              <a:defRPr/>
            </a:pPr>
            <a:r>
              <a:rPr lang="en-US" altLang="de-DE" dirty="0"/>
              <a:t>Water Propulsion</a:t>
            </a:r>
            <a:endParaRPr lang="en-US" sz="2000" dirty="0"/>
          </a:p>
          <a:p>
            <a:pPr lvl="1">
              <a:lnSpc>
                <a:spcPct val="110000"/>
              </a:lnSpc>
              <a:defRPr/>
            </a:pPr>
            <a:r>
              <a:rPr lang="en-US" sz="2000" dirty="0"/>
              <a:t>Operational mode: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96</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9" name="Abgerundetes Rechteck 2">
            <a:extLst>
              <a:ext uri="{FF2B5EF4-FFF2-40B4-BE49-F238E27FC236}">
                <a16:creationId xmlns:a16="http://schemas.microsoft.com/office/drawing/2014/main" id="{0C75DD03-7476-4756-AD66-6A33E67BCA7F}"/>
              </a:ext>
            </a:extLst>
          </p:cNvPr>
          <p:cNvSpPr/>
          <p:nvPr/>
        </p:nvSpPr>
        <p:spPr>
          <a:xfrm>
            <a:off x="3780542" y="4182734"/>
            <a:ext cx="1025731" cy="1142147"/>
          </a:xfrm>
          <a:prstGeom prst="round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r>
              <a:rPr lang="en-US" dirty="0">
                <a:solidFill>
                  <a:schemeClr val="tx1"/>
                </a:solidFill>
              </a:rPr>
              <a:t>Gas Tanks (partly) empty</a:t>
            </a:r>
          </a:p>
        </p:txBody>
      </p:sp>
      <p:sp>
        <p:nvSpPr>
          <p:cNvPr id="10" name="Abgerundetes Rechteck 12">
            <a:extLst>
              <a:ext uri="{FF2B5EF4-FFF2-40B4-BE49-F238E27FC236}">
                <a16:creationId xmlns:a16="http://schemas.microsoft.com/office/drawing/2014/main" id="{B9A7B4B9-B690-4411-BB76-667DFB4198C7}"/>
              </a:ext>
            </a:extLst>
          </p:cNvPr>
          <p:cNvSpPr/>
          <p:nvPr/>
        </p:nvSpPr>
        <p:spPr>
          <a:xfrm>
            <a:off x="6551567" y="4182734"/>
            <a:ext cx="1025731" cy="1142147"/>
          </a:xfrm>
          <a:prstGeom prst="round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r>
              <a:rPr lang="en-US" dirty="0">
                <a:solidFill>
                  <a:schemeClr val="bg1"/>
                </a:solidFill>
              </a:rPr>
              <a:t>Gas Tanks full</a:t>
            </a:r>
          </a:p>
        </p:txBody>
      </p:sp>
      <p:cxnSp>
        <p:nvCxnSpPr>
          <p:cNvPr id="11" name="Gewinkelte Verbindung 4">
            <a:extLst>
              <a:ext uri="{FF2B5EF4-FFF2-40B4-BE49-F238E27FC236}">
                <a16:creationId xmlns:a16="http://schemas.microsoft.com/office/drawing/2014/main" id="{6A63FAEE-5065-4729-9948-F976A3F8F8EF}"/>
              </a:ext>
            </a:extLst>
          </p:cNvPr>
          <p:cNvCxnSpPr>
            <a:stCxn id="9" idx="0"/>
            <a:endCxn id="10" idx="0"/>
          </p:cNvCxnSpPr>
          <p:nvPr/>
        </p:nvCxnSpPr>
        <p:spPr>
          <a:xfrm rot="5400000" flipH="1" flipV="1">
            <a:off x="5678590" y="2797222"/>
            <a:ext cx="11519" cy="2771025"/>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Gewinkelte Verbindung 16">
            <a:extLst>
              <a:ext uri="{FF2B5EF4-FFF2-40B4-BE49-F238E27FC236}">
                <a16:creationId xmlns:a16="http://schemas.microsoft.com/office/drawing/2014/main" id="{A0BE2D11-9A45-408A-ACBC-386E72825DB4}"/>
              </a:ext>
            </a:extLst>
          </p:cNvPr>
          <p:cNvCxnSpPr>
            <a:stCxn id="10" idx="2"/>
            <a:endCxn id="9" idx="2"/>
          </p:cNvCxnSpPr>
          <p:nvPr/>
        </p:nvCxnSpPr>
        <p:spPr>
          <a:xfrm rot="5400000">
            <a:off x="5678590" y="3939369"/>
            <a:ext cx="11519" cy="2771025"/>
          </a:xfrm>
          <a:prstGeom prst="bentConnector3">
            <a:avLst>
              <a:gd name="adj1" fmla="val 358485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7900D836-F92B-4EC3-ABEB-6CDF51A411A8}"/>
              </a:ext>
            </a:extLst>
          </p:cNvPr>
          <p:cNvSpPr txBox="1"/>
          <p:nvPr/>
        </p:nvSpPr>
        <p:spPr>
          <a:xfrm>
            <a:off x="4242552" y="5489946"/>
            <a:ext cx="2908538" cy="496429"/>
          </a:xfrm>
          <a:prstGeom prst="rect">
            <a:avLst/>
          </a:prstGeom>
          <a:noFill/>
        </p:spPr>
        <p:txBody>
          <a:bodyPr wrap="square" lIns="80147" tIns="40074" rIns="80147" bIns="40074" rtlCol="0">
            <a:spAutoFit/>
          </a:bodyPr>
          <a:lstStyle/>
          <a:p>
            <a:pPr algn="ctr"/>
            <a:r>
              <a:rPr lang="en-US" sz="900" dirty="0"/>
              <a:t>Thruster Operation </a:t>
            </a:r>
            <a:r>
              <a:rPr lang="en-US" sz="900" dirty="0">
                <a:sym typeface="Wingdings" panose="05000000000000000000" pitchFamily="2" charset="2"/>
              </a:rPr>
              <a:t> Generation of Impulse</a:t>
            </a:r>
            <a:endParaRPr lang="en-US" sz="900" dirty="0"/>
          </a:p>
          <a:p>
            <a:pPr algn="ctr"/>
            <a:endParaRPr lang="en-US" sz="900" dirty="0"/>
          </a:p>
          <a:p>
            <a:pPr algn="ctr"/>
            <a:r>
              <a:rPr lang="en-US" sz="900" dirty="0"/>
              <a:t>(Fuel cell operation </a:t>
            </a:r>
            <a:r>
              <a:rPr lang="en-US" sz="900" dirty="0">
                <a:sym typeface="Wingdings" panose="05000000000000000000" pitchFamily="2" charset="2"/>
              </a:rPr>
              <a:t> Generation of electric Power)</a:t>
            </a:r>
            <a:endParaRPr lang="en-US" sz="900" dirty="0"/>
          </a:p>
        </p:txBody>
      </p:sp>
      <p:sp>
        <p:nvSpPr>
          <p:cNvPr id="14" name="Textfeld 13">
            <a:extLst>
              <a:ext uri="{FF2B5EF4-FFF2-40B4-BE49-F238E27FC236}">
                <a16:creationId xmlns:a16="http://schemas.microsoft.com/office/drawing/2014/main" id="{914E0318-2E2F-4C2E-BAB8-4601314E253C}"/>
              </a:ext>
            </a:extLst>
          </p:cNvPr>
          <p:cNvSpPr txBox="1"/>
          <p:nvPr/>
        </p:nvSpPr>
        <p:spPr>
          <a:xfrm>
            <a:off x="4414559" y="3754351"/>
            <a:ext cx="2539580" cy="223320"/>
          </a:xfrm>
          <a:prstGeom prst="rect">
            <a:avLst/>
          </a:prstGeom>
          <a:noFill/>
        </p:spPr>
        <p:txBody>
          <a:bodyPr wrap="square" lIns="80147" tIns="40074" rIns="80147" bIns="40074" rtlCol="0">
            <a:spAutoFit/>
          </a:bodyPr>
          <a:lstStyle/>
          <a:p>
            <a:pPr algn="ctr"/>
            <a:r>
              <a:rPr lang="en-US" sz="900" dirty="0"/>
              <a:t>E</a:t>
            </a:r>
            <a:r>
              <a:rPr lang="en-US" sz="900" dirty="0">
                <a:sym typeface="Wingdings" panose="05000000000000000000" pitchFamily="2" charset="2"/>
              </a:rPr>
              <a:t>lectric Power  Charging of Gas Tanks</a:t>
            </a:r>
            <a:endParaRPr lang="en-US" sz="900" dirty="0"/>
          </a:p>
        </p:txBody>
      </p:sp>
      <p:sp>
        <p:nvSpPr>
          <p:cNvPr id="15" name="Gebogener Pfeil 30">
            <a:extLst>
              <a:ext uri="{FF2B5EF4-FFF2-40B4-BE49-F238E27FC236}">
                <a16:creationId xmlns:a16="http://schemas.microsoft.com/office/drawing/2014/main" id="{6CFC5290-159A-4599-8EC1-C7D13C4AC487}"/>
              </a:ext>
            </a:extLst>
          </p:cNvPr>
          <p:cNvSpPr/>
          <p:nvPr/>
        </p:nvSpPr>
        <p:spPr>
          <a:xfrm rot="11435254">
            <a:off x="5225253" y="4136764"/>
            <a:ext cx="1163491" cy="1234087"/>
          </a:xfrm>
          <a:prstGeom prst="circularArrow">
            <a:avLst>
              <a:gd name="adj1" fmla="val 12500"/>
              <a:gd name="adj2" fmla="val 1142319"/>
              <a:gd name="adj3" fmla="val 20457681"/>
              <a:gd name="adj4" fmla="val 3595070"/>
              <a:gd name="adj5" fmla="val 12500"/>
            </a:avLst>
          </a:prstGeom>
          <a:solidFill>
            <a:schemeClr val="bg1">
              <a:lumMod val="85000"/>
            </a:schemeClr>
          </a:solidFill>
          <a:ln>
            <a:tailEnd type="arrow"/>
          </a:ln>
        </p:spPr>
        <p:style>
          <a:lnRef idx="2">
            <a:schemeClr val="accent1"/>
          </a:lnRef>
          <a:fillRef idx="0">
            <a:schemeClr val="accent1"/>
          </a:fillRef>
          <a:effectRef idx="1">
            <a:schemeClr val="accent1"/>
          </a:effectRef>
          <a:fontRef idx="minor">
            <a:schemeClr val="tx1"/>
          </a:fontRef>
        </p:style>
        <p:txBody>
          <a:bodyPr lIns="80147" tIns="40074" rIns="80147" bIns="40074" rtlCol="0" anchor="ctr"/>
          <a:lstStyle/>
          <a:p>
            <a:pPr algn="ctr"/>
            <a:endParaRPr lang="de-DE"/>
          </a:p>
        </p:txBody>
      </p:sp>
      <p:sp>
        <p:nvSpPr>
          <p:cNvPr id="16" name="Textfeld 15">
            <a:extLst>
              <a:ext uri="{FF2B5EF4-FFF2-40B4-BE49-F238E27FC236}">
                <a16:creationId xmlns:a16="http://schemas.microsoft.com/office/drawing/2014/main" id="{CA23DF6F-2C1A-4305-8FA5-536CE7D8427A}"/>
              </a:ext>
            </a:extLst>
          </p:cNvPr>
          <p:cNvSpPr txBox="1"/>
          <p:nvPr/>
        </p:nvSpPr>
        <p:spPr>
          <a:xfrm>
            <a:off x="5128267" y="4193614"/>
            <a:ext cx="499648" cy="634929"/>
          </a:xfrm>
          <a:prstGeom prst="rect">
            <a:avLst/>
          </a:prstGeom>
          <a:noFill/>
        </p:spPr>
        <p:txBody>
          <a:bodyPr wrap="square" lIns="80147" tIns="40074" rIns="80147" bIns="40074" rtlCol="0">
            <a:spAutoFit/>
          </a:bodyPr>
          <a:lstStyle/>
          <a:p>
            <a:r>
              <a:rPr lang="en-US" sz="1200" b="1" dirty="0"/>
              <a:t>Next cycle</a:t>
            </a:r>
          </a:p>
        </p:txBody>
      </p:sp>
      <p:sp>
        <p:nvSpPr>
          <p:cNvPr id="17" name="Abgerundetes Rechteck 35">
            <a:extLst>
              <a:ext uri="{FF2B5EF4-FFF2-40B4-BE49-F238E27FC236}">
                <a16:creationId xmlns:a16="http://schemas.microsoft.com/office/drawing/2014/main" id="{E14CFCA3-0932-4C10-B0BE-F7E8C8F0CC4C}"/>
              </a:ext>
            </a:extLst>
          </p:cNvPr>
          <p:cNvSpPr/>
          <p:nvPr/>
        </p:nvSpPr>
        <p:spPr>
          <a:xfrm>
            <a:off x="2994428" y="3798785"/>
            <a:ext cx="658262" cy="376995"/>
          </a:xfrm>
          <a:prstGeom prst="round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r>
              <a:rPr lang="en-US" dirty="0">
                <a:solidFill>
                  <a:schemeClr val="tx1"/>
                </a:solidFill>
              </a:rPr>
              <a:t>Start</a:t>
            </a:r>
          </a:p>
        </p:txBody>
      </p:sp>
      <p:cxnSp>
        <p:nvCxnSpPr>
          <p:cNvPr id="18" name="Gerade Verbindung mit Pfeil 17">
            <a:extLst>
              <a:ext uri="{FF2B5EF4-FFF2-40B4-BE49-F238E27FC236}">
                <a16:creationId xmlns:a16="http://schemas.microsoft.com/office/drawing/2014/main" id="{113CB040-CEFC-448C-902D-B4C14180DDE8}"/>
              </a:ext>
            </a:extLst>
          </p:cNvPr>
          <p:cNvCxnSpPr>
            <a:stCxn id="17" idx="3"/>
          </p:cNvCxnSpPr>
          <p:nvPr/>
        </p:nvCxnSpPr>
        <p:spPr>
          <a:xfrm>
            <a:off x="3652690" y="3987281"/>
            <a:ext cx="571719" cy="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572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defRPr/>
            </a:pPr>
            <a:r>
              <a:rPr lang="en-US" altLang="de-DE" dirty="0"/>
              <a:t>Water Propulsion</a:t>
            </a:r>
            <a:endParaRPr lang="en-US" sz="2000" dirty="0"/>
          </a:p>
          <a:p>
            <a:pPr lvl="1">
              <a:defRPr/>
            </a:pPr>
            <a:r>
              <a:rPr lang="en-US" sz="2000" dirty="0"/>
              <a:t>Operation mode of the system is in cycles between gas generation and usage</a:t>
            </a:r>
          </a:p>
          <a:p>
            <a:pPr lvl="1">
              <a:defRPr/>
            </a:pPr>
            <a:r>
              <a:rPr lang="en-US" sz="2000" dirty="0"/>
              <a:t>Functioning sequence of the subsystem:</a:t>
            </a:r>
          </a:p>
          <a:p>
            <a:pPr lvl="2">
              <a:tabLst>
                <a:tab pos="628933" algn="l"/>
              </a:tabLst>
              <a:defRPr/>
            </a:pPr>
            <a:r>
              <a:rPr lang="en-US" sz="1600" dirty="0"/>
              <a:t>After the start the water feed is switched ON: water from the water tank is fed via low pressure into the </a:t>
            </a:r>
            <a:r>
              <a:rPr lang="en-US" sz="1600" dirty="0" err="1"/>
              <a:t>electrolyzer</a:t>
            </a:r>
            <a:endParaRPr lang="en-US" sz="1600" dirty="0"/>
          </a:p>
          <a:p>
            <a:pPr lvl="2">
              <a:tabLst>
                <a:tab pos="628933" algn="l"/>
              </a:tabLst>
              <a:defRPr/>
            </a:pPr>
            <a:r>
              <a:rPr lang="en-US" sz="1600" dirty="0"/>
              <a:t>GOX and GH2 are produced in the </a:t>
            </a:r>
            <a:r>
              <a:rPr lang="en-US" sz="1600" dirty="0" err="1"/>
              <a:t>electrolyzer</a:t>
            </a:r>
            <a:r>
              <a:rPr lang="en-US" sz="1600" dirty="0"/>
              <a:t> via electric power with a high pressure </a:t>
            </a:r>
          </a:p>
          <a:p>
            <a:pPr lvl="2">
              <a:tabLst>
                <a:tab pos="628933" algn="l"/>
              </a:tabLst>
              <a:defRPr/>
            </a:pPr>
            <a:r>
              <a:rPr lang="en-US" sz="1600" dirty="0"/>
              <a:t>After production the propellants are stored in gas tanks and are ready for use (gas tanks full)</a:t>
            </a:r>
          </a:p>
          <a:p>
            <a:pPr lvl="2">
              <a:tabLst>
                <a:tab pos="628933" algn="l"/>
              </a:tabLst>
              <a:defRPr/>
            </a:pPr>
            <a:r>
              <a:rPr lang="en-US" sz="1600" dirty="0"/>
              <a:t>The gases are used in the thrusters to generate thrust. Optional they can be used in a fuel cell to generate electric power</a:t>
            </a:r>
          </a:p>
          <a:p>
            <a:pPr lvl="2">
              <a:tabLst>
                <a:tab pos="628933" algn="l"/>
              </a:tabLst>
              <a:defRPr/>
            </a:pPr>
            <a:r>
              <a:rPr lang="en-US" sz="1600" dirty="0"/>
              <a:t>When the gas tanks are empty the process starts again (back to step 1)</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97</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2241522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defRPr/>
            </a:pPr>
            <a:r>
              <a:rPr lang="en-US" altLang="de-DE" dirty="0"/>
              <a:t>Water Propulsion</a:t>
            </a:r>
            <a:endParaRPr lang="en-US" sz="2000" dirty="0"/>
          </a:p>
          <a:p>
            <a:pPr lvl="1">
              <a:defRPr/>
            </a:pPr>
            <a:r>
              <a:rPr lang="en-US" sz="2000" dirty="0"/>
              <a:t>Water tank size is driven by the total impulse requirement and a Thruster ISP of 320 s</a:t>
            </a:r>
          </a:p>
          <a:p>
            <a:pPr lvl="1">
              <a:defRPr/>
            </a:pPr>
            <a:r>
              <a:rPr lang="en-US" sz="2000" dirty="0"/>
              <a:t>Gas tank size is driven by the required propellant mass per individual maneuver (cycle)</a:t>
            </a:r>
          </a:p>
          <a:p>
            <a:pPr lvl="1">
              <a:defRPr/>
            </a:pPr>
            <a:r>
              <a:rPr lang="en-US" sz="2000" dirty="0" err="1"/>
              <a:t>Electrolyzer</a:t>
            </a:r>
            <a:r>
              <a:rPr lang="en-US" sz="2000" dirty="0"/>
              <a:t> power is driven by the required propellant mass per individual maneuver (cycle) and the available / allowed charge time</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98</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4369952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2150-2836-BC58-2040-0C8ADABCADB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597EFF5-70D5-3139-43A4-BEA269311288}"/>
              </a:ext>
            </a:extLst>
          </p:cNvPr>
          <p:cNvSpPr>
            <a:spLocks noGrp="1"/>
          </p:cNvSpPr>
          <p:nvPr>
            <p:ph idx="1"/>
          </p:nvPr>
        </p:nvSpPr>
        <p:spPr/>
        <p:txBody>
          <a:bodyPr>
            <a:noAutofit/>
          </a:bodyPr>
          <a:lstStyle/>
          <a:p>
            <a:pPr marL="125730" indent="0">
              <a:buNone/>
            </a:pPr>
            <a:r>
              <a:rPr lang="en-US" sz="2400" dirty="0">
                <a:solidFill>
                  <a:schemeClr val="tx1"/>
                </a:solidFill>
              </a:rPr>
              <a:t>Objective: To develop the basics of chemical gaseous propulsion </a:t>
            </a:r>
          </a:p>
          <a:p>
            <a:pPr>
              <a:defRPr/>
            </a:pPr>
            <a:r>
              <a:rPr lang="en-US" altLang="de-DE" dirty="0"/>
              <a:t>Water Propulsion</a:t>
            </a:r>
            <a:endParaRPr lang="en-US" sz="2000" dirty="0"/>
          </a:p>
          <a:p>
            <a:pPr lvl="1">
              <a:defRPr/>
            </a:pPr>
            <a:r>
              <a:rPr lang="en-US" sz="2000" dirty="0"/>
              <a:t>System sizing parameter:</a:t>
            </a:r>
          </a:p>
        </p:txBody>
      </p:sp>
      <p:sp>
        <p:nvSpPr>
          <p:cNvPr id="3" name="Titre 2">
            <a:extLst>
              <a:ext uri="{FF2B5EF4-FFF2-40B4-BE49-F238E27FC236}">
                <a16:creationId xmlns:a16="http://schemas.microsoft.com/office/drawing/2014/main" id="{157B5C51-BADB-D1B5-1AF3-3300AAF0C8F5}"/>
              </a:ext>
            </a:extLst>
          </p:cNvPr>
          <p:cNvSpPr>
            <a:spLocks noGrp="1"/>
          </p:cNvSpPr>
          <p:nvPr>
            <p:ph type="title"/>
          </p:nvPr>
        </p:nvSpPr>
        <p:spPr>
          <a:xfrm>
            <a:off x="1206000" y="176400"/>
            <a:ext cx="5400000" cy="1430337"/>
          </a:xfrm>
          <a:solidFill>
            <a:schemeClr val="tx1"/>
          </a:solidFill>
        </p:spPr>
        <p:txBody>
          <a:bodyPr anchor="ctr">
            <a:normAutofit fontScale="90000"/>
          </a:bodyPr>
          <a:lstStyle/>
          <a:p>
            <a:r>
              <a:rPr lang="en-US" dirty="0">
                <a:solidFill>
                  <a:schemeClr val="bg1"/>
                </a:solidFill>
              </a:rPr>
              <a:t>Which Chemical Gaseous Propulsion Systems exist?</a:t>
            </a:r>
            <a:endParaRPr lang="fr-FR" dirty="0">
              <a:solidFill>
                <a:schemeClr val="bg1"/>
              </a:solidFill>
            </a:endParaRPr>
          </a:p>
        </p:txBody>
      </p:sp>
      <p:sp>
        <p:nvSpPr>
          <p:cNvPr id="6" name="Espace réservé du numéro de diapositive 5">
            <a:extLst>
              <a:ext uri="{FF2B5EF4-FFF2-40B4-BE49-F238E27FC236}">
                <a16:creationId xmlns:a16="http://schemas.microsoft.com/office/drawing/2014/main" id="{A2379649-A417-0314-5633-EA485F086A16}"/>
              </a:ext>
            </a:extLst>
          </p:cNvPr>
          <p:cNvSpPr>
            <a:spLocks noGrp="1"/>
          </p:cNvSpPr>
          <p:nvPr>
            <p:ph type="sldNum" sz="quarter" idx="12"/>
          </p:nvPr>
        </p:nvSpPr>
        <p:spPr/>
        <p:txBody>
          <a:bodyPr/>
          <a:lstStyle/>
          <a:p>
            <a:fld id="{E1E1CD7C-2161-7D43-862E-CE4C333CD873}" type="slidenum">
              <a:rPr lang="fr-FR" smtClean="0"/>
              <a:pPr/>
              <a:t>99</a:t>
            </a:fld>
            <a:endParaRPr lang="fr-FR" dirty="0"/>
          </a:p>
        </p:txBody>
      </p:sp>
      <p:sp>
        <p:nvSpPr>
          <p:cNvPr id="7" name="Google Shape;119;p5">
            <a:extLst>
              <a:ext uri="{FF2B5EF4-FFF2-40B4-BE49-F238E27FC236}">
                <a16:creationId xmlns:a16="http://schemas.microsoft.com/office/drawing/2014/main" id="{3450BA03-E346-94D3-B71C-BA569670D66B}"/>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8" name="Google Shape;119;p5">
            <a:extLst>
              <a:ext uri="{FF2B5EF4-FFF2-40B4-BE49-F238E27FC236}">
                <a16:creationId xmlns:a16="http://schemas.microsoft.com/office/drawing/2014/main" id="{0285FDB6-173E-A593-5DDA-BB25468EF58C}"/>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de-DE" sz="2400" b="1" dirty="0">
                <a:solidFill>
                  <a:schemeClr val="bg1"/>
                </a:solidFill>
              </a:rPr>
              <a:t>L3</a:t>
            </a:r>
            <a:r>
              <a:rPr kumimoji="0" lang="de-DE" sz="2400" b="1" i="0" u="none" strike="noStrike" kern="0" cap="none" spc="0" normalizeH="0" baseline="0" noProof="0" dirty="0">
                <a:ln>
                  <a:noFill/>
                </a:ln>
                <a:solidFill>
                  <a:schemeClr val="bg1"/>
                </a:solidFill>
                <a:effectLst/>
                <a:uLnTx/>
                <a:uFillTx/>
                <a:latin typeface="Arial"/>
                <a:ea typeface="Arial"/>
                <a:cs typeface="Arial"/>
                <a:sym typeface="Arial"/>
              </a:rPr>
              <a:t> – Propulsion Systems</a:t>
            </a:r>
            <a:endParaRPr kumimoji="0" sz="2400" b="1" i="0" u="none" strike="noStrike" kern="0" cap="none" spc="0" normalizeH="0" baseline="0" noProof="0" dirty="0">
              <a:ln>
                <a:noFill/>
              </a:ln>
              <a:solidFill>
                <a:schemeClr val="bg1"/>
              </a:solidFill>
              <a:effectLst/>
              <a:uLnTx/>
              <a:uFillTx/>
              <a:latin typeface="Arial"/>
              <a:ea typeface="Arial"/>
              <a:cs typeface="Arial"/>
              <a:sym typeface="Arial"/>
            </a:endParaRPr>
          </a:p>
        </p:txBody>
      </p:sp>
      <p:pic>
        <p:nvPicPr>
          <p:cNvPr id="9" name="Grafik 8">
            <a:extLst>
              <a:ext uri="{FF2B5EF4-FFF2-40B4-BE49-F238E27FC236}">
                <a16:creationId xmlns:a16="http://schemas.microsoft.com/office/drawing/2014/main" id="{FA735E76-492F-4CBA-927E-E7412CA09A42}"/>
              </a:ext>
            </a:extLst>
          </p:cNvPr>
          <p:cNvPicPr>
            <a:picLocks noChangeAspect="1"/>
          </p:cNvPicPr>
          <p:nvPr/>
        </p:nvPicPr>
        <p:blipFill>
          <a:blip r:embed="rId2"/>
          <a:stretch>
            <a:fillRect/>
          </a:stretch>
        </p:blipFill>
        <p:spPr>
          <a:xfrm>
            <a:off x="2982302" y="3477662"/>
            <a:ext cx="7247395" cy="3203938"/>
          </a:xfrm>
          <a:prstGeom prst="rect">
            <a:avLst/>
          </a:prstGeom>
          <a:solidFill>
            <a:schemeClr val="bg1"/>
          </a:solidFill>
        </p:spPr>
      </p:pic>
    </p:spTree>
    <p:extLst>
      <p:ext uri="{BB962C8B-B14F-4D97-AF65-F5344CB8AC3E}">
        <p14:creationId xmlns:p14="http://schemas.microsoft.com/office/powerpoint/2010/main" val="4067323066"/>
      </p:ext>
    </p:extLst>
  </p:cSld>
  <p:clrMapOvr>
    <a:masterClrMapping/>
  </p:clrMapOvr>
</p:sld>
</file>

<file path=ppt/theme/theme1.xml><?xml version="1.0" encoding="utf-8"?>
<a:theme xmlns:a="http://schemas.openxmlformats.org/drawingml/2006/main" name="EPFL eSpace">
  <a:themeElements>
    <a:clrScheme name="EPFL">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8480</Words>
  <Application>Microsoft Office PowerPoint</Application>
  <PresentationFormat>Breitbild</PresentationFormat>
  <Paragraphs>1177</Paragraphs>
  <Slides>125</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125</vt:i4>
      </vt:variant>
    </vt:vector>
  </HeadingPairs>
  <TitlesOfParts>
    <vt:vector size="134" baseType="lpstr">
      <vt:lpstr>Arial</vt:lpstr>
      <vt:lpstr>Cambria Math</vt:lpstr>
      <vt:lpstr>Calibri</vt:lpstr>
      <vt:lpstr>Microsoft Sans Serif</vt:lpstr>
      <vt:lpstr>Linux Libertine</vt:lpstr>
      <vt:lpstr>Libre Franklin</vt:lpstr>
      <vt:lpstr>Noto Sans Symbols</vt:lpstr>
      <vt:lpstr>EPFL eSpace</vt:lpstr>
      <vt:lpstr>Visio</vt:lpstr>
      <vt:lpstr>EPFL  Space Center eSpace</vt:lpstr>
      <vt:lpstr>Lecture # 3 Introduction &amp; General Course Information</vt:lpstr>
      <vt:lpstr>Project Outline</vt:lpstr>
      <vt:lpstr>Lecture # 3 Part # 3 Introduction in Propulsion Systems</vt:lpstr>
      <vt:lpstr>What is the principle of Space Propulsion?</vt:lpstr>
      <vt:lpstr>What is the principle of Space Propulsion?</vt:lpstr>
      <vt:lpstr>What is the principle of Space Propulsion?</vt:lpstr>
      <vt:lpstr>What is the principle of Space Propulsion?</vt:lpstr>
      <vt:lpstr>Which Propulsion Systems do we know?</vt:lpstr>
      <vt:lpstr>Which Propulsion Systems do we know?</vt:lpstr>
      <vt:lpstr>Which Propulsion Systems do we know?</vt:lpstr>
      <vt:lpstr>Which Propulsion Systems do we know?</vt:lpstr>
      <vt:lpstr>Which Propulsion Systems do we know?</vt:lpstr>
      <vt:lpstr>Which Propulsion Systems do we know?</vt:lpstr>
      <vt:lpstr>Which Propulsion Systems do we know?</vt:lpstr>
      <vt:lpstr>Which Propulsion Systems do we know?</vt:lpstr>
      <vt:lpstr>Which Propulsion Systems do we know?</vt:lpstr>
      <vt:lpstr>Which Propulsion Systems do we know?</vt:lpstr>
      <vt:lpstr>Which Propulsion Systems do we know?</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Thermal Propulsion Systems exist?</vt:lpstr>
      <vt:lpstr>Which Chemical Propulsion Systems exist?</vt:lpstr>
      <vt:lpstr>Which Chemical Propulsion Systems exist?</vt:lpstr>
      <vt:lpstr>Which Chemical Propulsion Systems exist?</vt:lpstr>
      <vt:lpstr>Which Chemical Propulsion Systems exist?</vt:lpstr>
      <vt:lpstr>Which Chemical Propulsion Systems exist?</vt:lpstr>
      <vt:lpstr>Which Chemical Propulsion Systems exist?</vt:lpstr>
      <vt:lpstr>Which Chemical Propulsion Systems exist?</vt:lpstr>
      <vt:lpstr>PowerPoint-Präsentation</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Which Chemical Gaseous Propulsion Systems exist?</vt:lpstr>
      <vt:lpstr>Lecture # 3 Introduction &amp; General Course Information</vt:lpstr>
      <vt:lpstr>Potential Special Events</vt:lpstr>
      <vt:lpstr>Student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EPFL Space Center eSpace</dc:title>
  <dc:creator>Andrew Crawford</dc:creator>
  <cp:lastModifiedBy>Jaeger, Markus</cp:lastModifiedBy>
  <cp:revision>146</cp:revision>
  <dcterms:created xsi:type="dcterms:W3CDTF">2019-11-01T10:56:50Z</dcterms:created>
  <dcterms:modified xsi:type="dcterms:W3CDTF">2025-03-18T06:25:33Z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bb4d9cd7-8eaa-422a-a924-3f582c8f44cb</vt:lpwstr>
  </property>
  <property fmtid="{D5CDD505-2E9C-101B-9397-08002B2CF9AE}" pid="3" name="TaggedBy">
    <vt:lpwstr>JAMA188</vt:lpwstr>
  </property>
  <property fmtid="{D5CDD505-2E9C-101B-9397-08002B2CF9AE}" pid="4" name="L">
    <vt:lpwstr>XXPRI</vt:lpwstr>
  </property>
  <property fmtid="{D5CDD505-2E9C-101B-9397-08002B2CF9AE}" pid="5" name="STAMP">
    <vt:lpwstr>NO</vt:lpwstr>
  </property>
</Properties>
</file>